
<file path=[Content_Types].xml><?xml version="1.0" encoding="utf-8"?>
<Types xmlns="http://schemas.openxmlformats.org/package/2006/content-types">
  <Default Extension="emf" ContentType="image/x-emf"/>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1.xml" ContentType="application/vnd.openxmlformats-officedocument.presentationml.notesSlide+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tags/tag45.xml" ContentType="application/vnd.openxmlformats-officedocument.presentationml.tags+xml"/>
  <Override PartName="/ppt/notesSlides/notesSlide18.xml" ContentType="application/vnd.openxmlformats-officedocument.presentationml.notesSlide+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tags/tag50.xml" ContentType="application/vnd.openxmlformats-officedocument.presentationml.tags+xml"/>
  <Override PartName="/ppt/notesSlides/notesSlide23.xml" ContentType="application/vnd.openxmlformats-officedocument.presentationml.notesSlide+xml"/>
  <Override PartName="/ppt/tags/tag51.xml" ContentType="application/vnd.openxmlformats-officedocument.presentationml.tags+xml"/>
  <Override PartName="/ppt/notesSlides/notesSlide24.xml" ContentType="application/vnd.openxmlformats-officedocument.presentationml.notesSlide+xml"/>
  <Override PartName="/ppt/tags/tag52.xml" ContentType="application/vnd.openxmlformats-officedocument.presentationml.tags+xml"/>
  <Override PartName="/ppt/notesSlides/notesSlide25.xml" ContentType="application/vnd.openxmlformats-officedocument.presentationml.notesSlide+xml"/>
  <Override PartName="/ppt/tags/tag53.xml" ContentType="application/vnd.openxmlformats-officedocument.presentationml.tags+xml"/>
  <Override PartName="/ppt/notesSlides/notesSlide26.xml" ContentType="application/vnd.openxmlformats-officedocument.presentationml.notesSlide+xml"/>
  <Override PartName="/ppt/tags/tag54.xml" ContentType="application/vnd.openxmlformats-officedocument.presentationml.tags+xml"/>
  <Override PartName="/ppt/notesSlides/notesSlide27.xml" ContentType="application/vnd.openxmlformats-officedocument.presentationml.notesSlide+xml"/>
  <Override PartName="/ppt/tags/tag55.xml" ContentType="application/vnd.openxmlformats-officedocument.presentationml.tags+xml"/>
  <Override PartName="/ppt/notesSlides/notesSlide28.xml" ContentType="application/vnd.openxmlformats-officedocument.presentationml.notesSlide+xml"/>
  <Override PartName="/ppt/tags/tag56.xml" ContentType="application/vnd.openxmlformats-officedocument.presentationml.tags+xml"/>
  <Override PartName="/ppt/notesSlides/notesSlide29.xml" ContentType="application/vnd.openxmlformats-officedocument.presentationml.notesSlide+xml"/>
  <Override PartName="/ppt/tags/tag57.xml" ContentType="application/vnd.openxmlformats-officedocument.presentationml.tags+xml"/>
  <Override PartName="/ppt/notesSlides/notesSlide30.xml" ContentType="application/vnd.openxmlformats-officedocument.presentationml.notesSlide+xml"/>
  <Override PartName="/ppt/tags/tag58.xml" ContentType="application/vnd.openxmlformats-officedocument.presentationml.tags+xml"/>
  <Override PartName="/ppt/notesSlides/notesSlide31.xml" ContentType="application/vnd.openxmlformats-officedocument.presentationml.notesSlide+xml"/>
  <Override PartName="/ppt/tags/tag59.xml" ContentType="application/vnd.openxmlformats-officedocument.presentationml.tags+xml"/>
  <Override PartName="/ppt/notesSlides/notesSlide32.xml" ContentType="application/vnd.openxmlformats-officedocument.presentationml.notesSlide+xml"/>
  <Override PartName="/ppt/tags/tag60.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85" r:id="rId1"/>
  </p:sldMasterIdLst>
  <p:notesMasterIdLst>
    <p:notesMasterId r:id="rId36"/>
  </p:notesMasterIdLst>
  <p:handoutMasterIdLst>
    <p:handoutMasterId r:id="rId37"/>
  </p:handoutMasterIdLst>
  <p:sldIdLst>
    <p:sldId id="526" r:id="rId2"/>
    <p:sldId id="527" r:id="rId3"/>
    <p:sldId id="528" r:id="rId4"/>
    <p:sldId id="529" r:id="rId5"/>
    <p:sldId id="530" r:id="rId6"/>
    <p:sldId id="531" r:id="rId7"/>
    <p:sldId id="532" r:id="rId8"/>
    <p:sldId id="533" r:id="rId9"/>
    <p:sldId id="534" r:id="rId10"/>
    <p:sldId id="535" r:id="rId11"/>
    <p:sldId id="536" r:id="rId12"/>
    <p:sldId id="537" r:id="rId13"/>
    <p:sldId id="538" r:id="rId14"/>
    <p:sldId id="539" r:id="rId15"/>
    <p:sldId id="540" r:id="rId16"/>
    <p:sldId id="541" r:id="rId17"/>
    <p:sldId id="542" r:id="rId18"/>
    <p:sldId id="543" r:id="rId19"/>
    <p:sldId id="544" r:id="rId20"/>
    <p:sldId id="545" r:id="rId21"/>
    <p:sldId id="546" r:id="rId22"/>
    <p:sldId id="547" r:id="rId23"/>
    <p:sldId id="548" r:id="rId24"/>
    <p:sldId id="549" r:id="rId25"/>
    <p:sldId id="550" r:id="rId26"/>
    <p:sldId id="551" r:id="rId27"/>
    <p:sldId id="552" r:id="rId28"/>
    <p:sldId id="553" r:id="rId29"/>
    <p:sldId id="554" r:id="rId30"/>
    <p:sldId id="555" r:id="rId31"/>
    <p:sldId id="556" r:id="rId32"/>
    <p:sldId id="557" r:id="rId33"/>
    <p:sldId id="558" r:id="rId34"/>
    <p:sldId id="559" r:id="rId35"/>
  </p:sldIdLst>
  <p:sldSz cx="12192000" cy="6858000"/>
  <p:notesSz cx="7315200" cy="9601200"/>
  <p:embeddedFontLst>
    <p:embeddedFont>
      <p:font typeface="Calibri" panose="020F0502020204030204" pitchFamily="34" charset="0"/>
      <p:regular r:id="rId38"/>
      <p:bold r:id="rId39"/>
      <p:italic r:id="rId40"/>
      <p:boldItalic r:id="rId41"/>
    </p:embeddedFont>
  </p:embeddedFontLst>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86047" autoAdjust="0"/>
  </p:normalViewPr>
  <p:slideViewPr>
    <p:cSldViewPr snapToGrid="0">
      <p:cViewPr varScale="1">
        <p:scale>
          <a:sx n="129" d="100"/>
          <a:sy n="129" d="100"/>
        </p:scale>
        <p:origin x="162" y="2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6.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4/16/2020</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4/16/2020</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kb.vmware.com/kb/1003806"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vmware.bravais.com/s/7jEkuYyY0f7OxeWbmmvZ"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vmware.bravais.com/s/MmjsUVkaURaNJzMnsao2"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vmware.bravais.com/s/55sfU1JyzGzuBGWETPu9"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kb.vmware.com/kb/1005577"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kb.vmware.com/kb/1556"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4" name="Slide preview"/>
          <p:cNvSpPr>
            <a:spLocks noGrp="1" noRot="1" noChangeAspect="1"/>
          </p:cNvSpPr>
          <p:nvPr>
            <p:ph type="sldImg"/>
          </p:nvPr>
        </p:nvSpPr>
        <p:spPr/>
      </p:sp>
      <p:sp>
        <p:nvSpPr>
          <p:cNvPr id="10795" name="Notes"/>
          <p:cNvSpPr>
            <a:spLocks noGrp="1"/>
          </p:cNvSpPr>
          <p:nvPr>
            <p:ph type="body" idx="1"/>
          </p:nvPr>
        </p:nvSpPr>
        <p:spPr/>
        <p:txBody>
          <a:bodyPr wrap="square" rtlCol="0"/>
          <a:lstStyle/>
          <a:p>
            <a:pPr marL="0" indent="0">
              <a:buNone/>
            </a:pPr>
            <a:endParaRPr/>
          </a:p>
        </p:txBody>
      </p:sp>
      <p:sp>
        <p:nvSpPr>
          <p:cNvPr id="10796"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5" name="Slide preview"/>
          <p:cNvSpPr>
            <a:spLocks noGrp="1" noRot="1" noChangeAspect="1"/>
          </p:cNvSpPr>
          <p:nvPr>
            <p:ph type="sldImg"/>
          </p:nvPr>
        </p:nvSpPr>
        <p:spPr/>
      </p:sp>
      <p:sp>
        <p:nvSpPr>
          <p:cNvPr id="10826"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VLANs provide for logical groupings of switch ports. All virtual machines or ports in a VLAN communicate as if they are on the same physical LAN segment. A VLAN is a software-configured broadcast domain. Using a VLAN provides the following benefits:</a:t>
            </a:r>
          </a:p>
          <a:p>
            <a:pPr>
              <a:buFont typeface="Arial" pitchFamily="34" charset="0"/>
              <a:buChar char="•"/>
            </a:pPr>
            <a:r>
              <a:t>Creation of logical networks that are not based on the physical topology</a:t>
            </a:r>
          </a:p>
          <a:p>
            <a:pPr>
              <a:buFont typeface="Arial" pitchFamily="34" charset="0"/>
              <a:buChar char="•"/>
            </a:pPr>
            <a:r>
              <a:t>Improved performance by confining broadcast traffic to a subset of ports on a switch</a:t>
            </a:r>
          </a:p>
          <a:p>
            <a:pPr>
              <a:buFont typeface="Arial" pitchFamily="34" charset="0"/>
              <a:buChar char="•"/>
            </a:pPr>
            <a:r>
              <a:t>Cost savings by partitioning the network without the overhead of deploying new routers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VLANs can be configured at the port group level. The ESXi host provides VLAN support through virtual switch tagging, which is provided by giving a port group a VLAN ID. By default, a VLAN ID is optional. The VMkernel takes care of all tagging and untagging as the packets pass through the virtual switch.</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port on a physical switch to which an ESXi host is connected must be defined as a static trunk port. A trunk port is a port on a physical Ethernet switch that is configured to send and receive packets tagged with a VLAN ID. No VLAN configuration is required in the VM. In fact, the VM does not know that it is connected to a VLAN.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information about how VLANs are implemented, see VMware knowledge base article 1003806 at </a:t>
            </a:r>
            <a:r>
              <a:rPr sz="1200">
                <a:hlinkClick r:id="rId3"/>
              </a:rPr>
              <a:t>http://kb.vmware.com/kb/1003806</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0827"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9" name="Slide preview"/>
          <p:cNvSpPr>
            <a:spLocks noGrp="1" noRot="1" noChangeAspect="1"/>
          </p:cNvSpPr>
          <p:nvPr>
            <p:ph type="sldImg"/>
          </p:nvPr>
        </p:nvSpPr>
        <p:spPr/>
      </p:sp>
      <p:sp>
        <p:nvSpPr>
          <p:cNvPr id="10830" name="Notes"/>
          <p:cNvSpPr>
            <a:spLocks noGrp="1"/>
          </p:cNvSpPr>
          <p:nvPr>
            <p:ph type="body" idx="1"/>
          </p:nvPr>
        </p:nvSpPr>
        <p:spPr/>
        <p:txBody>
          <a:bodyPr wrap="square" rtlCol="0"/>
          <a:lstStyle/>
          <a:p>
            <a:pPr marL="0" indent="0">
              <a:buNone/>
            </a:pPr>
            <a:endParaRPr/>
          </a:p>
        </p:txBody>
      </p:sp>
      <p:sp>
        <p:nvSpPr>
          <p:cNvPr id="10831"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 name="Slide preview"/>
          <p:cNvSpPr>
            <a:spLocks noGrp="1" noRot="1" noChangeAspect="1"/>
          </p:cNvSpPr>
          <p:nvPr>
            <p:ph type="sldImg"/>
          </p:nvPr>
        </p:nvSpPr>
        <p:spPr/>
      </p:sp>
      <p:sp>
        <p:nvSpPr>
          <p:cNvPr id="1083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slide shows the standard switch vSwitch0 on the sa-esxi-01.vclass.local ESXi host. By default, the ESXi installation creates a virtual machine port group named VM Network and a VMkernel port named Management Network. You can create additional port groups such as the Production port group, which you can use for the production virtual machine network.</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performance and security, you should remove the VM Network virtual machine port group and keep VM networks and management networks separated.</a:t>
            </a:r>
          </a:p>
        </p:txBody>
      </p:sp>
      <p:sp>
        <p:nvSpPr>
          <p:cNvPr id="10835"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7" name="Slide preview"/>
          <p:cNvSpPr>
            <a:spLocks noGrp="1" noRot="1" noChangeAspect="1"/>
          </p:cNvSpPr>
          <p:nvPr>
            <p:ph type="sldImg"/>
          </p:nvPr>
        </p:nvSpPr>
        <p:spPr/>
      </p:sp>
      <p:sp>
        <p:nvSpPr>
          <p:cNvPr id="1083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change the connection speed and duplex of a physical adapter to transfer data in compliance with the traffic rate.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the physical adapter supports SR-IOV, you can enable it and configure the number of virtual functions to use for virtual machine networking.</a:t>
            </a:r>
          </a:p>
        </p:txBody>
      </p:sp>
      <p:sp>
        <p:nvSpPr>
          <p:cNvPr id="10839"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1" name="Slide preview"/>
          <p:cNvSpPr>
            <a:spLocks noGrp="1" noRot="1" noChangeAspect="1"/>
          </p:cNvSpPr>
          <p:nvPr>
            <p:ph type="sldImg"/>
          </p:nvPr>
        </p:nvSpPr>
        <p:spPr/>
      </p:sp>
      <p:sp>
        <p:nvSpPr>
          <p:cNvPr id="1084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vCenter Server owns the configuration of the distributed switch. The configuration is consistent across all hosts that use the distributed switch.</a:t>
            </a:r>
          </a:p>
        </p:txBody>
      </p:sp>
      <p:sp>
        <p:nvSpPr>
          <p:cNvPr id="10843"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5" name="Slide preview"/>
          <p:cNvSpPr>
            <a:spLocks noGrp="1" noRot="1" noChangeAspect="1"/>
          </p:cNvSpPr>
          <p:nvPr>
            <p:ph type="sldImg"/>
          </p:nvPr>
        </p:nvSpPr>
        <p:spPr/>
      </p:sp>
      <p:sp>
        <p:nvSpPr>
          <p:cNvPr id="10846" name="Notes"/>
          <p:cNvSpPr>
            <a:spLocks noGrp="1"/>
          </p:cNvSpPr>
          <p:nvPr>
            <p:ph type="body" idx="1"/>
          </p:nvPr>
        </p:nvSpPr>
        <p:spPr/>
        <p:txBody>
          <a:bodyPr wrap="square" rtlCol="0"/>
          <a:lstStyle/>
          <a:p>
            <a:pPr marL="0" indent="0">
              <a:buNone/>
            </a:pPr>
            <a:endParaRPr/>
          </a:p>
        </p:txBody>
      </p:sp>
      <p:sp>
        <p:nvSpPr>
          <p:cNvPr id="10847"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9" name="Slide preview"/>
          <p:cNvSpPr>
            <a:spLocks noGrp="1" noRot="1" noChangeAspect="1"/>
          </p:cNvSpPr>
          <p:nvPr>
            <p:ph type="sldImg"/>
          </p:nvPr>
        </p:nvSpPr>
        <p:spPr/>
      </p:sp>
      <p:sp>
        <p:nvSpPr>
          <p:cNvPr id="1085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During a vSphere vMotion migration, a distributed switch tracks the virtual networking state (for example, counters and port statistics) as the virtual machine moves from host to host. The tracking provides a consistent view of a virtual network interface, regardless of the virtual machine location or vSphere vMotion migration history. Tracking simplifies network monitoring and troubleshooting activities where vSphere vMotion is used to migrate virtual machines between hosts.</a:t>
            </a:r>
          </a:p>
        </p:txBody>
      </p:sp>
      <p:sp>
        <p:nvSpPr>
          <p:cNvPr id="10851"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2" name="Slide preview"/>
          <p:cNvSpPr>
            <a:spLocks noGrp="1" noRot="1" noChangeAspect="1"/>
          </p:cNvSpPr>
          <p:nvPr>
            <p:ph type="sldImg"/>
          </p:nvPr>
        </p:nvSpPr>
        <p:spPr/>
      </p:sp>
      <p:sp>
        <p:nvSpPr>
          <p:cNvPr id="10853" name="Notes"/>
          <p:cNvSpPr>
            <a:spLocks noGrp="1"/>
          </p:cNvSpPr>
          <p:nvPr>
            <p:ph type="body" idx="1"/>
          </p:nvPr>
        </p:nvSpPr>
        <p:spPr/>
        <p:txBody>
          <a:bodyPr wrap="square" rtlCol="0"/>
          <a:lstStyle/>
          <a:p>
            <a:pPr marL="0" indent="0">
              <a:buNone/>
            </a:pPr>
            <a:endParaRPr/>
          </a:p>
        </p:txBody>
      </p:sp>
      <p:sp>
        <p:nvSpPr>
          <p:cNvPr id="10854"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 name="Slide preview"/>
          <p:cNvSpPr>
            <a:spLocks noGrp="1" noRot="1" noChangeAspect="1"/>
          </p:cNvSpPr>
          <p:nvPr>
            <p:ph type="sldImg"/>
          </p:nvPr>
        </p:nvSpPr>
        <p:spPr/>
      </p:sp>
      <p:sp>
        <p:nvSpPr>
          <p:cNvPr id="10856" name="Notes"/>
          <p:cNvSpPr>
            <a:spLocks noGrp="1"/>
          </p:cNvSpPr>
          <p:nvPr>
            <p:ph type="body" idx="1"/>
          </p:nvPr>
        </p:nvSpPr>
        <p:spPr/>
        <p:txBody>
          <a:bodyPr wrap="square" rtlCol="0"/>
          <a:lstStyle/>
          <a:p>
            <a:pPr marL="0" indent="0">
              <a:buNone/>
            </a:pPr>
            <a:endParaRPr/>
          </a:p>
        </p:txBody>
      </p:sp>
      <p:sp>
        <p:nvSpPr>
          <p:cNvPr id="10857"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9" name="Slide preview"/>
          <p:cNvSpPr>
            <a:spLocks noGrp="1" noRot="1" noChangeAspect="1"/>
          </p:cNvSpPr>
          <p:nvPr>
            <p:ph type="sldImg"/>
          </p:nvPr>
        </p:nvSpPr>
        <p:spPr/>
      </p:sp>
      <p:sp>
        <p:nvSpPr>
          <p:cNvPr id="10860" name="Notes"/>
          <p:cNvSpPr>
            <a:spLocks noGrp="1"/>
          </p:cNvSpPr>
          <p:nvPr>
            <p:ph type="body" idx="1"/>
          </p:nvPr>
        </p:nvSpPr>
        <p:spPr/>
        <p:txBody>
          <a:bodyPr wrap="square" rtlCol="0"/>
          <a:lstStyle/>
          <a:p>
            <a:pPr marL="0" indent="0">
              <a:buNone/>
            </a:pPr>
            <a:endParaRPr/>
          </a:p>
        </p:txBody>
      </p:sp>
      <p:sp>
        <p:nvSpPr>
          <p:cNvPr id="10861"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7" name="Slide preview"/>
          <p:cNvSpPr>
            <a:spLocks noGrp="1" noRot="1" noChangeAspect="1"/>
          </p:cNvSpPr>
          <p:nvPr>
            <p:ph type="sldImg"/>
          </p:nvPr>
        </p:nvSpPr>
        <p:spPr/>
      </p:sp>
      <p:sp>
        <p:nvSpPr>
          <p:cNvPr id="10798" name="Notes"/>
          <p:cNvSpPr>
            <a:spLocks noGrp="1"/>
          </p:cNvSpPr>
          <p:nvPr>
            <p:ph type="body" idx="1"/>
          </p:nvPr>
        </p:nvSpPr>
        <p:spPr/>
        <p:txBody>
          <a:bodyPr wrap="square" rtlCol="0"/>
          <a:lstStyle/>
          <a:p>
            <a:pPr marL="0" indent="0">
              <a:buNone/>
            </a:pPr>
            <a:endParaRPr/>
          </a:p>
          <a:p>
            <a:pPr marL="0" indent="0">
              <a:buNone/>
            </a:pPr>
            <a:endParaRPr/>
          </a:p>
          <a:p>
            <a:pPr marL="0" indent="0">
              <a:buNone/>
            </a:pPr>
            <a:endParaRPr/>
          </a:p>
        </p:txBody>
      </p:sp>
      <p:sp>
        <p:nvSpPr>
          <p:cNvPr id="10799" name="Slide number"/>
          <p:cNvSpPr>
            <a:spLocks noGrp="1"/>
          </p:cNvSpPr>
          <p:nvPr>
            <p:ph type="sldNum" sz="quarter" idx="10"/>
          </p:nvPr>
        </p:nvSpPr>
        <p:spPr/>
        <p:txBody>
          <a:bodyPr/>
          <a:lstStyle/>
          <a:p>
            <a:fld id="{C18812F0-6685-476B-B832-AFB48F091983}" type="slidenum">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2" name="Slide preview"/>
          <p:cNvSpPr>
            <a:spLocks noGrp="1" noRot="1" noChangeAspect="1"/>
          </p:cNvSpPr>
          <p:nvPr>
            <p:ph type="sldImg"/>
          </p:nvPr>
        </p:nvSpPr>
        <p:spPr/>
      </p:sp>
      <p:sp>
        <p:nvSpPr>
          <p:cNvPr id="10863" name="Notes"/>
          <p:cNvSpPr>
            <a:spLocks noGrp="1"/>
          </p:cNvSpPr>
          <p:nvPr>
            <p:ph type="body" idx="1"/>
          </p:nvPr>
        </p:nvSpPr>
        <p:spPr/>
        <p:txBody>
          <a:bodyPr wrap="square" rtlCol="0"/>
          <a:lstStyle/>
          <a:p>
            <a:pPr marL="0" indent="0">
              <a:buNone/>
            </a:pPr>
            <a:endParaRPr/>
          </a:p>
        </p:txBody>
      </p:sp>
      <p:sp>
        <p:nvSpPr>
          <p:cNvPr id="10864"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5" name="Slide preview"/>
          <p:cNvSpPr>
            <a:spLocks noGrp="1" noRot="1" noChangeAspect="1"/>
          </p:cNvSpPr>
          <p:nvPr>
            <p:ph type="sldImg"/>
          </p:nvPr>
        </p:nvSpPr>
        <p:spPr/>
      </p:sp>
      <p:sp>
        <p:nvSpPr>
          <p:cNvPr id="1086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Networking security policy provides protection against MAC address impersonation and unwanted port scanning.</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Traffic shaping is useful when you want to limit the amount of traffic to a VM or a group of VMs.</a:t>
            </a:r>
          </a:p>
          <a:p>
            <a:pPr marL="0" lvl="0" indent="0">
              <a:spcBef>
                <a:spcPts val="0"/>
              </a:spcBef>
              <a:spcAft>
                <a:spcPts val="0"/>
              </a:spcAft>
              <a:buNone/>
            </a:pPr>
            <a:r>
              <a:rPr lang="en-US" sz="2000" dirty="0">
                <a:solidFill>
                  <a:schemeClr val="tx2"/>
                </a:solidFill>
                <a:cs typeface="Calibri" pitchFamily="34" charset="0"/>
              </a:rPr>
              <a:t>Use the teaming and failover policy to determine the following information:</a:t>
            </a:r>
          </a:p>
          <a:p>
            <a:pPr>
              <a:buFont typeface="Arial" pitchFamily="34" charset="0"/>
              <a:buChar char="•"/>
            </a:pPr>
            <a:r>
              <a:t>How the network traffic of VMs and VMkernel adapters that are connected to the switch is distributed between physical adapters</a:t>
            </a:r>
          </a:p>
          <a:p>
            <a:pPr>
              <a:buFont typeface="Arial" pitchFamily="34" charset="0"/>
              <a:buChar char="•"/>
            </a:pPr>
            <a:r>
              <a:t>How the traffic should be rerouted if an adapter fails.</a:t>
            </a:r>
          </a:p>
        </p:txBody>
      </p:sp>
      <p:sp>
        <p:nvSpPr>
          <p:cNvPr id="10867"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9" name="Slide preview"/>
          <p:cNvSpPr>
            <a:spLocks noGrp="1" noRot="1" noChangeAspect="1"/>
          </p:cNvSpPr>
          <p:nvPr>
            <p:ph type="sldImg"/>
          </p:nvPr>
        </p:nvSpPr>
        <p:spPr/>
      </p:sp>
      <p:sp>
        <p:nvSpPr>
          <p:cNvPr id="10870"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network security policy contains the following exceptions:</a:t>
            </a:r>
          </a:p>
          <a:p>
            <a:pPr>
              <a:buFont typeface="Arial" pitchFamily="34" charset="0"/>
              <a:buChar char="•"/>
            </a:pPr>
            <a:r>
              <a:t>Promiscuous mode: Promiscuous mode allows a virtual switch or port group to forward all traffic regardless of their destinations. The default is Reject.</a:t>
            </a:r>
          </a:p>
          <a:p>
            <a:pPr>
              <a:buFont typeface="Arial" pitchFamily="34" charset="0"/>
              <a:buChar char="•"/>
            </a:pPr>
            <a:r>
              <a:t>MAC address changes: The default is Reject. If this option is set to Reject and the guest attempts to change the MAC address assigned to the virtual NIC, it stops receiving frames.</a:t>
            </a:r>
          </a:p>
          <a:p>
            <a:pPr>
              <a:buFont typeface="Arial" pitchFamily="34" charset="0"/>
              <a:buChar char="•"/>
            </a:pPr>
            <a:r>
              <a:t>Forged transmits: A frame’s source address field might be altered by the guest and contain a MAC address other than the assigned virtual NIC MAC address. You can set the Forged Transmits parameter to accept or reject such frames. The default is Reject.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vSphere 7, these security settings are set to Reject by default.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general, these policies give you the option of disallowing certain behaviors that might compromise security. For example, a hacker might use a promiscuous mode device to capture network traffic for unscrupulous activities. Or, someone might impersonate a node and gain unauthorized access by spoofing its MAC address.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Set </a:t>
            </a:r>
            <a:r>
              <a:rPr lang="en-US" sz="2000" b="1" dirty="0">
                <a:solidFill>
                  <a:srgbClr val="000000"/>
                </a:solidFill>
                <a:latin typeface="Times New Roman" panose="02020603050405020304" pitchFamily="18" charset="0"/>
                <a:cs typeface="Courier New" pitchFamily="49" charset="0"/>
              </a:rPr>
              <a:t>Promiscuous mode</a:t>
            </a:r>
            <a:r>
              <a:rPr lang="en-GB" sz="1200" dirty="0">
                <a:solidFill>
                  <a:srgbClr val="000000"/>
                </a:solidFill>
                <a:latin typeface="Times New Roman" panose="02020603050405020304" pitchFamily="18" charset="0"/>
                <a:cs typeface="Times New Roman" panose="02020603050405020304" pitchFamily="18" charset="0"/>
              </a:rPr>
              <a:t> to </a:t>
            </a:r>
            <a:r>
              <a:rPr lang="en-US" sz="2000" b="1" dirty="0">
                <a:solidFill>
                  <a:srgbClr val="000000"/>
                </a:solidFill>
                <a:latin typeface="Times New Roman" panose="02020603050405020304" pitchFamily="18" charset="0"/>
                <a:cs typeface="Courier New" pitchFamily="49" charset="0"/>
              </a:rPr>
              <a:t>Accept</a:t>
            </a:r>
            <a:r>
              <a:rPr lang="en-GB" sz="1200" dirty="0">
                <a:solidFill>
                  <a:srgbClr val="000000"/>
                </a:solidFill>
                <a:latin typeface="Times New Roman" panose="02020603050405020304" pitchFamily="18" charset="0"/>
                <a:cs typeface="Times New Roman" panose="02020603050405020304" pitchFamily="18" charset="0"/>
              </a:rPr>
              <a:t> to use an application in a VM that analyzes or sniffs packets, such as a network-based intrusion detection system.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Keep the </a:t>
            </a:r>
            <a:r>
              <a:rPr lang="en-US" sz="2000" b="1" dirty="0">
                <a:solidFill>
                  <a:srgbClr val="000000"/>
                </a:solidFill>
                <a:latin typeface="Times New Roman" panose="02020603050405020304" pitchFamily="18" charset="0"/>
                <a:cs typeface="Courier New" pitchFamily="49" charset="0"/>
              </a:rPr>
              <a:t>MAC address changes</a:t>
            </a:r>
            <a:r>
              <a:rPr lang="en-GB" sz="1200" dirty="0">
                <a:solidFill>
                  <a:srgbClr val="000000"/>
                </a:solidFill>
                <a:latin typeface="Times New Roman" panose="02020603050405020304" pitchFamily="18" charset="0"/>
                <a:cs typeface="Times New Roman" panose="02020603050405020304" pitchFamily="18" charset="0"/>
              </a:rPr>
              <a:t> and </a:t>
            </a:r>
            <a:r>
              <a:rPr lang="en-US" sz="2000" b="1" dirty="0">
                <a:solidFill>
                  <a:srgbClr val="000000"/>
                </a:solidFill>
                <a:latin typeface="Times New Roman" panose="02020603050405020304" pitchFamily="18" charset="0"/>
                <a:cs typeface="Courier New" pitchFamily="49" charset="0"/>
              </a:rPr>
              <a:t>Forged transmits</a:t>
            </a:r>
            <a:r>
              <a:rPr lang="en-GB" sz="1200" dirty="0">
                <a:solidFill>
                  <a:srgbClr val="000000"/>
                </a:solidFill>
                <a:latin typeface="Times New Roman" panose="02020603050405020304" pitchFamily="18" charset="0"/>
                <a:cs typeface="Times New Roman" panose="02020603050405020304" pitchFamily="18" charset="0"/>
              </a:rPr>
              <a:t> set to </a:t>
            </a:r>
            <a:r>
              <a:rPr lang="en-US" sz="2000" b="1" dirty="0">
                <a:solidFill>
                  <a:srgbClr val="000000"/>
                </a:solidFill>
                <a:latin typeface="Times New Roman" panose="02020603050405020304" pitchFamily="18" charset="0"/>
                <a:cs typeface="Courier New" pitchFamily="49" charset="0"/>
              </a:rPr>
              <a:t>Reject</a:t>
            </a:r>
            <a:r>
              <a:rPr lang="en-GB" sz="1200" dirty="0">
                <a:solidFill>
                  <a:srgbClr val="000000"/>
                </a:solidFill>
                <a:latin typeface="Times New Roman" panose="02020603050405020304" pitchFamily="18" charset="0"/>
                <a:cs typeface="Times New Roman" panose="02020603050405020304" pitchFamily="18" charset="0"/>
              </a:rPr>
              <a:t> to help protect against attacks launched by a rogue guest operating system.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Set </a:t>
            </a:r>
            <a:r>
              <a:rPr lang="en-US" sz="2000" b="1" dirty="0">
                <a:solidFill>
                  <a:srgbClr val="000000"/>
                </a:solidFill>
                <a:latin typeface="Times New Roman" panose="02020603050405020304" pitchFamily="18" charset="0"/>
                <a:cs typeface="Courier New" pitchFamily="49" charset="0"/>
              </a:rPr>
              <a:t>MAC address changes</a:t>
            </a:r>
            <a:r>
              <a:rPr lang="en-GB" sz="1200" dirty="0">
                <a:solidFill>
                  <a:srgbClr val="000000"/>
                </a:solidFill>
                <a:latin typeface="Times New Roman" panose="02020603050405020304" pitchFamily="18" charset="0"/>
                <a:cs typeface="Times New Roman" panose="02020603050405020304" pitchFamily="18" charset="0"/>
              </a:rPr>
              <a:t> and </a:t>
            </a:r>
            <a:r>
              <a:rPr lang="en-US" sz="2000" b="1" dirty="0">
                <a:solidFill>
                  <a:srgbClr val="000000"/>
                </a:solidFill>
                <a:latin typeface="Times New Roman" panose="02020603050405020304" pitchFamily="18" charset="0"/>
                <a:cs typeface="Courier New" pitchFamily="49" charset="0"/>
              </a:rPr>
              <a:t>Forged transmits</a:t>
            </a:r>
            <a:r>
              <a:rPr lang="en-GB" sz="1200" dirty="0">
                <a:solidFill>
                  <a:srgbClr val="000000"/>
                </a:solidFill>
                <a:latin typeface="Times New Roman" panose="02020603050405020304" pitchFamily="18" charset="0"/>
                <a:cs typeface="Times New Roman" panose="02020603050405020304" pitchFamily="18" charset="0"/>
              </a:rPr>
              <a:t> to </a:t>
            </a:r>
            <a:r>
              <a:rPr lang="en-US" sz="2000" b="1" dirty="0">
                <a:solidFill>
                  <a:srgbClr val="000000"/>
                </a:solidFill>
                <a:latin typeface="Times New Roman" panose="02020603050405020304" pitchFamily="18" charset="0"/>
                <a:cs typeface="Courier New" pitchFamily="49" charset="0"/>
              </a:rPr>
              <a:t>Accept</a:t>
            </a:r>
            <a:r>
              <a:rPr lang="en-GB" sz="1200" dirty="0">
                <a:solidFill>
                  <a:srgbClr val="000000"/>
                </a:solidFill>
                <a:latin typeface="Times New Roman" panose="02020603050405020304" pitchFamily="18" charset="0"/>
                <a:cs typeface="Times New Roman" panose="02020603050405020304" pitchFamily="18" charset="0"/>
              </a:rPr>
              <a:t> if your applications change the mapped MAC address, as do some guest operating system-based firewalls.</a:t>
            </a:r>
          </a:p>
        </p:txBody>
      </p:sp>
      <p:sp>
        <p:nvSpPr>
          <p:cNvPr id="10871"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3" name="Slide preview"/>
          <p:cNvSpPr>
            <a:spLocks noGrp="1" noRot="1" noChangeAspect="1"/>
          </p:cNvSpPr>
          <p:nvPr>
            <p:ph type="sldImg"/>
          </p:nvPr>
        </p:nvSpPr>
        <p:spPr/>
      </p:sp>
      <p:sp>
        <p:nvSpPr>
          <p:cNvPr id="1087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virtual machine’s network bandwidth can be controlled by enabling the network traffic shaper. The network traffic shaper, when used on a standard switch, shapes only outbound network traffic. To control inbound traffic, use a load-balancing system or turn on rate-limiting features on your physical router.</a:t>
            </a:r>
          </a:p>
        </p:txBody>
      </p:sp>
      <p:sp>
        <p:nvSpPr>
          <p:cNvPr id="10875"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7" name="Slide preview"/>
          <p:cNvSpPr>
            <a:spLocks noGrp="1" noRot="1" noChangeAspect="1"/>
          </p:cNvSpPr>
          <p:nvPr>
            <p:ph type="sldImg"/>
          </p:nvPr>
        </p:nvSpPr>
        <p:spPr/>
      </p:sp>
      <p:sp>
        <p:nvSpPr>
          <p:cNvPr id="10878"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ESXi host shapes only outbound traffic by establishing parameters for the following traffic characteristics:</a:t>
            </a:r>
          </a:p>
          <a:p>
            <a:pPr>
              <a:buFont typeface="Arial" pitchFamily="34" charset="0"/>
              <a:buChar char="•"/>
            </a:pPr>
            <a:r>
              <a:t>Average bandwidth (Kbps): Establishes the number of kilobits per second to allow across a port, averaged over time. The average bandwidth is the allowed average load.</a:t>
            </a:r>
          </a:p>
          <a:p>
            <a:pPr>
              <a:buFont typeface="Arial" pitchFamily="34" charset="0"/>
              <a:buChar char="•"/>
            </a:pPr>
            <a:r>
              <a:t>Peak bandwidth (Kbps): The maximum number of kilobits per second to allow across a port when it is sending a burst of traffic. This number tops the bandwidth that is used by a port whenever the port is using the burst bonus that is configured using the Burst size parameter.</a:t>
            </a:r>
          </a:p>
          <a:p>
            <a:pPr>
              <a:buFont typeface="Arial" pitchFamily="34" charset="0"/>
              <a:buChar char="•"/>
            </a:pPr>
            <a:r>
              <a:t>Burst size (KB): The maximum number of kilobytes to allow in a burst. If this parameter is set, a port might gain a burst bonus if it does not use all its allocated bandwidth. Whenever the port needs more bandwidth than specified in the Average bandwidth field, the port might be allowed to temporarily transmit data at a faster speed if a burst bonus is available. This parameter tops the number of kilobytes that have accumulated in the burst bonus and so transfers at a faster speed.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Network traffic shaping is off by default.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Although you can establish a traffic-shaping policy at either the virtual switch level or the port group level, settings at the port group level override settings at the virtual switch level.</a:t>
            </a:r>
          </a:p>
        </p:txBody>
      </p:sp>
      <p:sp>
        <p:nvSpPr>
          <p:cNvPr id="10879"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1" name="Slide preview"/>
          <p:cNvSpPr>
            <a:spLocks noGrp="1" noRot="1" noChangeAspect="1"/>
          </p:cNvSpPr>
          <p:nvPr>
            <p:ph type="sldImg"/>
          </p:nvPr>
        </p:nvSpPr>
        <p:spPr/>
      </p:sp>
      <p:sp>
        <p:nvSpPr>
          <p:cNvPr id="1088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NIC teaming increases the network bandwidth of the switch and provides redundancy. To determine how the traffic is rerouted when an adapter fails, you include physical NICs in a failover order.</a:t>
            </a:r>
          </a:p>
          <a:p>
            <a:pPr marL="0" lvl="0" indent="0">
              <a:spcBef>
                <a:spcPts val="0"/>
              </a:spcBef>
              <a:spcAft>
                <a:spcPts val="0"/>
              </a:spcAft>
              <a:buNone/>
            </a:pPr>
            <a:r>
              <a:rPr lang="en-US" sz="2000" dirty="0">
                <a:solidFill>
                  <a:schemeClr val="tx2"/>
                </a:solidFill>
                <a:cs typeface="Calibri" pitchFamily="34" charset="0"/>
              </a:rPr>
              <a:t>To determine how the virtual switch distributes the network traffic between the physical NICs in a team, you select load-balancing algorithms depending on the needs and capabilities of your environment:</a:t>
            </a:r>
          </a:p>
          <a:p>
            <a:pPr>
              <a:buFont typeface="Arial" pitchFamily="34" charset="0"/>
              <a:buChar char="•"/>
            </a:pPr>
            <a:r>
              <a:t>Load-balancing policy: This policy determines how network traffic is distributed between the network adapters in a NIC team. Virtual switches load balance only the outgoing traffic. Incoming traffic is controlled by the load-balancing policy on the physical switch.</a:t>
            </a:r>
          </a:p>
          <a:p>
            <a:pPr>
              <a:buFont typeface="Arial" pitchFamily="34" charset="0"/>
              <a:buChar char="•"/>
            </a:pPr>
            <a:r>
              <a:t>Failback policy: By default, a failback policy is enabled on a NIC team. If a failed physical NIC returns online, the virtual switch sets the NIC back to active by replacing the standby NIC that took over its slot.</a:t>
            </a:r>
          </a:p>
          <a:p>
            <a:pPr lvl="0">
              <a:buFont typeface="Arial" pitchFamily="34" charset="0"/>
              <a:buChar char=" "/>
            </a:pPr>
            <a:r>
              <a:t>If the physical NIC that stands first in the failover order experiences intermittent failures, the failback policy might lead to frequent changes in the NIC that is used. The physical switch sees frequent changes in MAC addresses, and the physical switch port might not accept traffic immediately when an adapter comes online. To minimize such delays, you might consider changing the following settings on the physical switch.</a:t>
            </a:r>
          </a:p>
          <a:p>
            <a:pPr>
              <a:buFont typeface="Arial" pitchFamily="34" charset="0"/>
              <a:buChar char="•"/>
            </a:pPr>
            <a:r>
              <a:t>Notify switches policy: With this policy, you can determine how the ESXi host communicates failover events. When a physical NIC connects to the virtual switch or when traffic is rerouted to a different physical NIC in the team, the virtual switch sends notifications over the network to update the lookup tables on physical switches. Notifying the physical switch offers the lowest latency when a failover or a migration with vSphere vMotion occurs.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Default NIC teaming and failover policies are set for the entire standard switch. These default settings can be overridden at the port group level. The policies show what is inherited from the settings at the switch level.</a:t>
            </a:r>
          </a:p>
        </p:txBody>
      </p:sp>
      <p:sp>
        <p:nvSpPr>
          <p:cNvPr id="10883"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6" name="Slide preview"/>
          <p:cNvSpPr>
            <a:spLocks noGrp="1" noRot="1" noChangeAspect="1"/>
          </p:cNvSpPr>
          <p:nvPr>
            <p:ph type="sldImg"/>
          </p:nvPr>
        </p:nvSpPr>
        <p:spPr/>
      </p:sp>
      <p:sp>
        <p:nvSpPr>
          <p:cNvPr id="1088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https://vmware.bravais.com/s/7jEkuYyY0f7OxeWbmmvZ</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load-balancing method that uses the originating virtual port ID is simple and fast and does not require the VMkernel to examine the frame for the necessary information. The NIC is determined by the ID of the virtual port to which the VM is connected. With this method, no single-NIC VM gets more bandwidth than can be provided by a single physical adapter.</a:t>
            </a:r>
          </a:p>
          <a:p>
            <a:pPr marL="0" lvl="0" indent="0">
              <a:spcBef>
                <a:spcPts val="0"/>
              </a:spcBef>
              <a:spcAft>
                <a:spcPts val="0"/>
              </a:spcAft>
              <a:buNone/>
            </a:pPr>
            <a:r>
              <a:rPr lang="en-US" sz="2000" dirty="0">
                <a:solidFill>
                  <a:schemeClr val="tx2"/>
                </a:solidFill>
                <a:cs typeface="Calibri" pitchFamily="34" charset="0"/>
              </a:rPr>
              <a:t>This method has advantages:</a:t>
            </a:r>
          </a:p>
          <a:p>
            <a:pPr>
              <a:buFont typeface="Arial" pitchFamily="34" charset="0"/>
              <a:buChar char="•"/>
            </a:pPr>
            <a:r>
              <a:t>Traffic is evenly distributed if the number of virtual NICs is greater than the number of physical NICs in the team.</a:t>
            </a:r>
          </a:p>
          <a:p>
            <a:pPr>
              <a:buFont typeface="Arial" pitchFamily="34" charset="0"/>
              <a:buChar char="•"/>
            </a:pPr>
            <a:r>
              <a:t>Resource consumption is low because, in most cases, the virtual switch calculates uplinks for the VM only once.</a:t>
            </a:r>
          </a:p>
          <a:p>
            <a:pPr>
              <a:buFont typeface="Arial" pitchFamily="34" charset="0"/>
              <a:buChar char="•"/>
            </a:pPr>
            <a:r>
              <a:t>No changes on the physical switch are required.</a:t>
            </a:r>
          </a:p>
          <a:p>
            <a:pPr marL="0" lvl="0" indent="0">
              <a:spcBef>
                <a:spcPts val="0"/>
              </a:spcBef>
              <a:spcAft>
                <a:spcPts val="0"/>
              </a:spcAft>
              <a:buNone/>
            </a:pPr>
            <a:r>
              <a:rPr lang="en-US" sz="2000" dirty="0">
                <a:solidFill>
                  <a:schemeClr val="tx2"/>
                </a:solidFill>
                <a:cs typeface="Calibri" pitchFamily="34" charset="0"/>
              </a:rPr>
              <a:t>This method also has disadvantages:</a:t>
            </a:r>
          </a:p>
          <a:p>
            <a:pPr>
              <a:buFont typeface="Arial" pitchFamily="34" charset="0"/>
              <a:buChar char="•"/>
            </a:pPr>
            <a:r>
              <a:t>The virtual switch is not aware of the traffic load on the uplinks, and it does not load balance the traffic to uplinks that are less used.</a:t>
            </a:r>
          </a:p>
          <a:p>
            <a:pPr>
              <a:buFont typeface="Arial" pitchFamily="34" charset="0"/>
              <a:buChar char="•"/>
            </a:pPr>
            <a:r>
              <a:t>The bandwidth that is available to a VM is limited to the speed of the uplink that is associated with the relevant port ID, unless the VM has more than one virtual NIC.</a:t>
            </a:r>
          </a:p>
        </p:txBody>
      </p:sp>
      <p:sp>
        <p:nvSpPr>
          <p:cNvPr id="10888"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1" name="Slide preview"/>
          <p:cNvSpPr>
            <a:spLocks noGrp="1" noRot="1" noChangeAspect="1"/>
          </p:cNvSpPr>
          <p:nvPr>
            <p:ph type="sldImg"/>
          </p:nvPr>
        </p:nvSpPr>
        <p:spPr/>
      </p:sp>
      <p:sp>
        <p:nvSpPr>
          <p:cNvPr id="1089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https://vmware.bravais.com/s/MmjsUVkaURaNJzMnsao2</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load-balancing method based on source MAC hash has low overhead and is compatible with all switches, but it might not spread traffic evenly across all the physical NICs. In addition, no single-NIC virtual machine gets more bandwidth than a single physical adapter can provide.</a:t>
            </a:r>
          </a:p>
          <a:p>
            <a:pPr marL="0" lvl="0" indent="0">
              <a:spcBef>
                <a:spcPts val="0"/>
              </a:spcBef>
              <a:spcAft>
                <a:spcPts val="0"/>
              </a:spcAft>
              <a:buNone/>
            </a:pPr>
            <a:r>
              <a:rPr lang="en-US" sz="2000" dirty="0">
                <a:solidFill>
                  <a:schemeClr val="tx2"/>
                </a:solidFill>
                <a:cs typeface="Calibri" pitchFamily="34" charset="0"/>
              </a:rPr>
              <a:t>This method has advantages:</a:t>
            </a:r>
          </a:p>
          <a:p>
            <a:pPr>
              <a:buFont typeface="Arial" pitchFamily="34" charset="0"/>
              <a:buChar char="•"/>
            </a:pPr>
            <a:r>
              <a:t>VMs use the same uplink because the MAC address is static. Powering a VM on or off does not change the uplink that the VM uses.</a:t>
            </a:r>
          </a:p>
          <a:p>
            <a:pPr>
              <a:buFont typeface="Arial" pitchFamily="34" charset="0"/>
              <a:buChar char="•"/>
            </a:pPr>
            <a:r>
              <a:t>No changes on the physical switch are required.</a:t>
            </a:r>
          </a:p>
          <a:p>
            <a:pPr marL="0" lvl="0" indent="0">
              <a:spcBef>
                <a:spcPts val="0"/>
              </a:spcBef>
              <a:spcAft>
                <a:spcPts val="0"/>
              </a:spcAft>
              <a:buNone/>
            </a:pPr>
            <a:r>
              <a:rPr lang="en-US" sz="2000" dirty="0">
                <a:solidFill>
                  <a:schemeClr val="tx2"/>
                </a:solidFill>
                <a:cs typeface="Calibri" pitchFamily="34" charset="0"/>
              </a:rPr>
              <a:t>This method has disadvantages:</a:t>
            </a:r>
          </a:p>
          <a:p>
            <a:pPr>
              <a:buFont typeface="Arial" pitchFamily="34" charset="0"/>
              <a:buChar char="•"/>
            </a:pPr>
            <a:r>
              <a:t>The bandwidth that is available to a VM is limited to the speed of the uplink that is associated with the relevant port ID, unless the VM uses multiple source MAC addresses.</a:t>
            </a:r>
          </a:p>
          <a:p>
            <a:pPr>
              <a:buFont typeface="Arial" pitchFamily="34" charset="0"/>
              <a:buChar char="•"/>
            </a:pPr>
            <a:r>
              <a:t>Resource consumption is higher than with a route based on the originating virtual port because the virtual switch calculates an uplink for every packet.</a:t>
            </a:r>
          </a:p>
          <a:p>
            <a:pPr>
              <a:buFont typeface="Arial" pitchFamily="34" charset="0"/>
              <a:buChar char="•"/>
            </a:pPr>
            <a:r>
              <a:t>The virtual switch is not aware of the load of the uplinks, so uplinks might become overloaded.</a:t>
            </a:r>
          </a:p>
        </p:txBody>
      </p:sp>
      <p:sp>
        <p:nvSpPr>
          <p:cNvPr id="10893"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6" name="Slide preview"/>
          <p:cNvSpPr>
            <a:spLocks noGrp="1" noRot="1" noChangeAspect="1"/>
          </p:cNvSpPr>
          <p:nvPr>
            <p:ph type="sldImg"/>
          </p:nvPr>
        </p:nvSpPr>
        <p:spPr/>
      </p:sp>
      <p:sp>
        <p:nvSpPr>
          <p:cNvPr id="1089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https://vmware.bravais.com/s/55sfU1JyzGzuBGWETPu9</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IP-based method requires 802.3ad link aggregation support or EtherChannel on the switch. The Link Aggregation Control Protocol is a method to control the bundling of several physical ports to form a single logical channel. LACP is part of the IEEE 802.3ad specification.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EtherChannel is a port trunking technology that is used primarily on Cisco switches. With this technology, you can group several physical Ethernet links to create one logical Ethernet link for providing fault tolerance and high-speed links between switches, routers, and servers.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With this method, a single-NIC virtual machine might use the bandwidth of multiple physical adapters.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IP-based load-balancing method only affects outbound traffic. For example, a VM might choose a particular NIC to communicate with a particular destination VM. The return traffic might not arrive on the same NIC as the outbound traffic. The return traffic might arrive on another NIC in the same NIC team.</a:t>
            </a:r>
          </a:p>
          <a:p>
            <a:pPr marL="0" lvl="0" indent="0">
              <a:spcBef>
                <a:spcPts val="0"/>
              </a:spcBef>
              <a:spcAft>
                <a:spcPts val="0"/>
              </a:spcAft>
              <a:buNone/>
            </a:pPr>
            <a:r>
              <a:rPr lang="en-US" sz="2000" dirty="0">
                <a:solidFill>
                  <a:schemeClr val="tx2"/>
                </a:solidFill>
                <a:cs typeface="Calibri" pitchFamily="34" charset="0"/>
              </a:rPr>
              <a:t>This method has advantages:</a:t>
            </a:r>
          </a:p>
          <a:p>
            <a:pPr>
              <a:buFont typeface="Arial" pitchFamily="34" charset="0"/>
              <a:buChar char="•"/>
            </a:pPr>
            <a:r>
              <a:t>The load is more evenly distributed compared to the route based on the originating virtual port and the route based on source MAC hash because the virtual switch calculates the uplink for every packet.</a:t>
            </a:r>
          </a:p>
          <a:p>
            <a:pPr>
              <a:buFont typeface="Arial" pitchFamily="34" charset="0"/>
              <a:buChar char="•"/>
            </a:pPr>
            <a:r>
              <a:t>VMs that communicate with multiple IP addresses have a potentially higher throughput.</a:t>
            </a:r>
          </a:p>
          <a:p>
            <a:pPr marL="0" lvl="0" indent="0">
              <a:spcBef>
                <a:spcPts val="0"/>
              </a:spcBef>
              <a:spcAft>
                <a:spcPts val="0"/>
              </a:spcAft>
              <a:buNone/>
            </a:pPr>
            <a:r>
              <a:rPr lang="en-US" sz="2000" dirty="0">
                <a:solidFill>
                  <a:schemeClr val="tx2"/>
                </a:solidFill>
                <a:cs typeface="Calibri" pitchFamily="34" charset="0"/>
              </a:rPr>
              <a:t>This method has disadvantages:</a:t>
            </a:r>
          </a:p>
          <a:p>
            <a:pPr>
              <a:buFont typeface="Arial" pitchFamily="34" charset="0"/>
              <a:buChar char="•"/>
            </a:pPr>
            <a:r>
              <a:t>Resource consumption is the highest compared to the other load-balancing algorithms.</a:t>
            </a:r>
          </a:p>
          <a:p>
            <a:pPr>
              <a:buFont typeface="Arial" pitchFamily="34" charset="0"/>
              <a:buChar char="•"/>
            </a:pPr>
            <a:r>
              <a:t>The virtual switch is not aware of the actual load of the uplinks.</a:t>
            </a:r>
          </a:p>
          <a:p>
            <a:pPr>
              <a:buFont typeface="Arial" pitchFamily="34" charset="0"/>
              <a:buChar char="•"/>
            </a:pPr>
            <a:r>
              <a:t>Changes on the physical network are required.</a:t>
            </a:r>
          </a:p>
          <a:p>
            <a:pPr>
              <a:buFont typeface="Arial" pitchFamily="34" charset="0"/>
              <a:buChar char="•"/>
            </a:pPr>
            <a:r>
              <a:t>The method is complex to troubleshoot.</a:t>
            </a:r>
          </a:p>
        </p:txBody>
      </p:sp>
      <p:sp>
        <p:nvSpPr>
          <p:cNvPr id="10898"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9" name="Slide preview"/>
          <p:cNvSpPr>
            <a:spLocks noGrp="1" noRot="1" noChangeAspect="1"/>
          </p:cNvSpPr>
          <p:nvPr>
            <p:ph type="sldImg"/>
          </p:nvPr>
        </p:nvSpPr>
        <p:spPr/>
      </p:sp>
      <p:sp>
        <p:nvSpPr>
          <p:cNvPr id="1090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Monitoring the link status that is provided by the network adapter detects failures such as cable pulls and physical switch power failures. This monitoring does not detect configuration errors, such as a physical switch port being blocked by the Spanning Tree Protocol or misconfigured VLAN membership. This method cannot detect upstream, nondirectly connected physical switch or cable failures.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Beaconing introduces a 62-byte packet load approximately every 1 second per physical NIC. When beaconing is activated, the VMkernel sends out and listens for probe packets on all NICs that are configured as part of the team. This technique can detect failures that link-status monitoring alone cannot. Consult your switch manufacturer to verify the support of beaconing in your environment. For information on beacon probing, see VMware knowledge base article 1005577 at </a:t>
            </a:r>
            <a:r>
              <a:rPr sz="1200">
                <a:hlinkClick r:id="rId3"/>
              </a:rPr>
              <a:t>http://kb.vmware.com/kb/1005577</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physical switch can be notified by the VMkernel whenever a virtual NIC is connected to a virtual switch. A physical switch can also be notified whenever a failover event causes a virtual NIC’s traffic to be routed over a different physical NIC. The notification is sent over the network to update the lookup tables on physical switches. In most cases, this notification process is beneficial because, without it, VMs experience greater latency after failovers and vSphere vMotion operation.</a:t>
            </a:r>
            <a:br/>
            <a:r>
              <a:rPr lang="en-GB" sz="1200" dirty="0">
                <a:solidFill>
                  <a:srgbClr val="000000"/>
                </a:solidFill>
                <a:latin typeface="Times New Roman" panose="02020603050405020304" pitchFamily="18" charset="0"/>
                <a:cs typeface="Times New Roman" panose="02020603050405020304" pitchFamily="18" charset="0"/>
              </a:rPr>
              <a:t>Do not set this option when the VMs connected to the port group are running unicast-mode Microsoft Network Load Balancing (NLB). NLB in multicast mode is unaffected. For more information about the NLB issue, see VMware knowledge base article 1556 at </a:t>
            </a:r>
            <a:r>
              <a:rPr sz="1200">
                <a:hlinkClick r:id="rId4"/>
              </a:rPr>
              <a:t>http://kb.vmware.com/kb/1556</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using explicit failover order, always use the highest order uplink from the list of active adapters that pass failover-detection criteria. </a:t>
            </a:r>
          </a:p>
          <a:p>
            <a:pPr marL="0" lvl="0" indent="0">
              <a:spcBef>
                <a:spcPts val="0"/>
              </a:spcBef>
              <a:spcAft>
                <a:spcPts val="0"/>
              </a:spcAft>
              <a:buNone/>
            </a:pPr>
            <a:r>
              <a:rPr lang="en-US" sz="2000" dirty="0">
                <a:solidFill>
                  <a:schemeClr val="tx2"/>
                </a:solidFill>
                <a:cs typeface="Calibri" pitchFamily="34" charset="0"/>
              </a:rPr>
              <a:t>The failback option determines how a physical adapter is returned to active duty after recovering from a failure:</a:t>
            </a:r>
          </a:p>
          <a:p>
            <a:pPr>
              <a:buFont typeface="Arial" pitchFamily="34" charset="0"/>
              <a:buChar char="•"/>
            </a:pPr>
            <a:r>
              <a:t>If </a:t>
            </a:r>
            <a:r>
              <a:rPr b="1"/>
              <a:t>Failback</a:t>
            </a:r>
            <a:r>
              <a:t> is set to </a:t>
            </a:r>
            <a:r>
              <a:rPr b="1"/>
              <a:t>Yes</a:t>
            </a:r>
            <a:r>
              <a:t>, the failed adapter is returned to active duty immediately on recovery, displacing the standby adapter that took its place at the time of failure.</a:t>
            </a:r>
          </a:p>
          <a:p>
            <a:pPr>
              <a:buFont typeface="Arial" pitchFamily="34" charset="0"/>
              <a:buChar char="•"/>
            </a:pPr>
            <a:r>
              <a:t>If </a:t>
            </a:r>
            <a:r>
              <a:rPr b="1"/>
              <a:t>Failback</a:t>
            </a:r>
            <a:r>
              <a:t> is set to </a:t>
            </a:r>
            <a:r>
              <a:rPr b="1"/>
              <a:t>No</a:t>
            </a:r>
            <a:r>
              <a:t>, a failed adapter is left inactive even after recovery, until another currently active adapter fails, requiring its replacement.</a:t>
            </a:r>
          </a:p>
        </p:txBody>
      </p:sp>
      <p:sp>
        <p:nvSpPr>
          <p:cNvPr id="10901"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0" name="Slide preview"/>
          <p:cNvSpPr>
            <a:spLocks noGrp="1" noRot="1" noChangeAspect="1"/>
          </p:cNvSpPr>
          <p:nvPr>
            <p:ph type="sldImg"/>
          </p:nvPr>
        </p:nvSpPr>
        <p:spPr/>
      </p:sp>
      <p:sp>
        <p:nvSpPr>
          <p:cNvPr id="10801" name="Notes"/>
          <p:cNvSpPr>
            <a:spLocks noGrp="1"/>
          </p:cNvSpPr>
          <p:nvPr>
            <p:ph type="body" idx="1"/>
          </p:nvPr>
        </p:nvSpPr>
        <p:spPr/>
        <p:txBody>
          <a:bodyPr wrap="square" rtlCol="0"/>
          <a:lstStyle/>
          <a:p>
            <a:pPr marL="0" indent="0">
              <a:buNone/>
            </a:pPr>
            <a:endParaRPr/>
          </a:p>
        </p:txBody>
      </p:sp>
      <p:sp>
        <p:nvSpPr>
          <p:cNvPr id="10802" name="Slide number"/>
          <p:cNvSpPr>
            <a:spLocks noGrp="1"/>
          </p:cNvSpPr>
          <p:nvPr>
            <p:ph type="sldNum" sz="quarter" idx="10"/>
          </p:nvPr>
        </p:nvSpPr>
        <p:spPr/>
        <p:txBody>
          <a:bodyPr/>
          <a:lstStyle/>
          <a:p>
            <a:fld id="{C18812F0-6685-476B-B832-AFB48F091983}" type="slidenum">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2" name="Slide preview"/>
          <p:cNvSpPr>
            <a:spLocks noGrp="1" noRot="1" noChangeAspect="1"/>
          </p:cNvSpPr>
          <p:nvPr>
            <p:ph type="sldImg"/>
          </p:nvPr>
        </p:nvSpPr>
        <p:spPr/>
      </p:sp>
      <p:sp>
        <p:nvSpPr>
          <p:cNvPr id="10903" name="Notes"/>
          <p:cNvSpPr>
            <a:spLocks noGrp="1"/>
          </p:cNvSpPr>
          <p:nvPr>
            <p:ph type="body" idx="1"/>
          </p:nvPr>
        </p:nvSpPr>
        <p:spPr/>
        <p:txBody>
          <a:bodyPr wrap="square" rtlCol="0"/>
          <a:lstStyle/>
          <a:p>
            <a:pPr marL="0" indent="0">
              <a:buNone/>
            </a:pPr>
            <a:endParaRPr/>
          </a:p>
        </p:txBody>
      </p:sp>
      <p:sp>
        <p:nvSpPr>
          <p:cNvPr id="10904"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 name="Slide preview"/>
          <p:cNvSpPr>
            <a:spLocks noGrp="1" noRot="1" noChangeAspect="1"/>
          </p:cNvSpPr>
          <p:nvPr>
            <p:ph type="sldImg"/>
          </p:nvPr>
        </p:nvSpPr>
        <p:spPr/>
      </p:sp>
      <p:sp>
        <p:nvSpPr>
          <p:cNvPr id="10906" name="Notes"/>
          <p:cNvSpPr>
            <a:spLocks noGrp="1"/>
          </p:cNvSpPr>
          <p:nvPr>
            <p:ph type="body" idx="1"/>
          </p:nvPr>
        </p:nvSpPr>
        <p:spPr/>
        <p:txBody>
          <a:bodyPr wrap="square" rtlCol="0"/>
          <a:lstStyle/>
          <a:p>
            <a:pPr marL="0" indent="0">
              <a:buNone/>
            </a:pPr>
            <a:endParaRPr/>
          </a:p>
        </p:txBody>
      </p:sp>
      <p:sp>
        <p:nvSpPr>
          <p:cNvPr id="10907"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8" name="Slide preview"/>
          <p:cNvSpPr>
            <a:spLocks noGrp="1" noRot="1" noChangeAspect="1"/>
          </p:cNvSpPr>
          <p:nvPr>
            <p:ph type="sldImg"/>
          </p:nvPr>
        </p:nvSpPr>
        <p:spPr/>
      </p:sp>
      <p:sp>
        <p:nvSpPr>
          <p:cNvPr id="10909" name="Notes"/>
          <p:cNvSpPr>
            <a:spLocks noGrp="1"/>
          </p:cNvSpPr>
          <p:nvPr>
            <p:ph type="body" idx="1"/>
          </p:nvPr>
        </p:nvSpPr>
        <p:spPr/>
        <p:txBody>
          <a:bodyPr wrap="square" rtlCol="0"/>
          <a:lstStyle/>
          <a:p>
            <a:pPr marL="0" indent="0">
              <a:buNone/>
            </a:pPr>
            <a:endParaRPr/>
          </a:p>
        </p:txBody>
      </p:sp>
      <p:sp>
        <p:nvSpPr>
          <p:cNvPr id="10910" name="Slide number"/>
          <p:cNvSpPr>
            <a:spLocks noGrp="1"/>
          </p:cNvSpPr>
          <p:nvPr>
            <p:ph type="sldNum" sz="quarter" idx="10"/>
          </p:nvPr>
        </p:nvSpPr>
        <p:spPr/>
        <p:txBody>
          <a:bodyPr/>
          <a:lstStyle/>
          <a:p>
            <a:fld id="{C18812F0-6685-476B-B832-AFB48F091983}" type="slidenum">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1" name="Slide preview"/>
          <p:cNvSpPr>
            <a:spLocks noGrp="1" noRot="1" noChangeAspect="1"/>
          </p:cNvSpPr>
          <p:nvPr>
            <p:ph type="sldImg"/>
          </p:nvPr>
        </p:nvSpPr>
        <p:spPr/>
      </p:sp>
      <p:sp>
        <p:nvSpPr>
          <p:cNvPr id="10912" name="Notes"/>
          <p:cNvSpPr>
            <a:spLocks noGrp="1"/>
          </p:cNvSpPr>
          <p:nvPr>
            <p:ph type="body" idx="1"/>
          </p:nvPr>
        </p:nvSpPr>
        <p:spPr/>
        <p:txBody>
          <a:bodyPr wrap="square" rtlCol="0"/>
          <a:lstStyle/>
          <a:p>
            <a:pPr marL="0" indent="0">
              <a:buNone/>
            </a:pPr>
            <a:endParaRPr/>
          </a:p>
        </p:txBody>
      </p:sp>
      <p:sp>
        <p:nvSpPr>
          <p:cNvPr id="10913"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 name="Slide preview"/>
          <p:cNvSpPr>
            <a:spLocks noGrp="1" noRot="1" noChangeAspect="1"/>
          </p:cNvSpPr>
          <p:nvPr>
            <p:ph type="sldImg"/>
          </p:nvPr>
        </p:nvSpPr>
        <p:spPr/>
      </p:sp>
      <p:sp>
        <p:nvSpPr>
          <p:cNvPr id="10804" name="Notes"/>
          <p:cNvSpPr>
            <a:spLocks noGrp="1"/>
          </p:cNvSpPr>
          <p:nvPr>
            <p:ph type="body" idx="1"/>
          </p:nvPr>
        </p:nvSpPr>
        <p:spPr/>
        <p:txBody>
          <a:bodyPr wrap="square" rtlCol="0"/>
          <a:lstStyle/>
          <a:p>
            <a:pPr marL="0" indent="0">
              <a:buNone/>
            </a:pPr>
            <a:endParaRPr/>
          </a:p>
        </p:txBody>
      </p:sp>
      <p:sp>
        <p:nvSpPr>
          <p:cNvPr id="10805"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7" name="Slide preview"/>
          <p:cNvSpPr>
            <a:spLocks noGrp="1" noRot="1" noChangeAspect="1"/>
          </p:cNvSpPr>
          <p:nvPr>
            <p:ph type="sldImg"/>
          </p:nvPr>
        </p:nvSpPr>
        <p:spPr/>
      </p:sp>
      <p:sp>
        <p:nvSpPr>
          <p:cNvPr id="10808" name="Notes"/>
          <p:cNvSpPr>
            <a:spLocks noGrp="1"/>
          </p:cNvSpPr>
          <p:nvPr>
            <p:ph type="body" idx="1"/>
          </p:nvPr>
        </p:nvSpPr>
        <p:spPr/>
        <p:txBody>
          <a:bodyPr wrap="square" rtlCol="0"/>
          <a:lstStyle/>
          <a:p>
            <a:pPr marL="0" indent="0">
              <a:buNone/>
            </a:pPr>
            <a:endParaRPr/>
          </a:p>
        </p:txBody>
      </p:sp>
      <p:sp>
        <p:nvSpPr>
          <p:cNvPr id="10809"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0" name="Slide preview"/>
          <p:cNvSpPr>
            <a:spLocks noGrp="1" noRot="1" noChangeAspect="1"/>
          </p:cNvSpPr>
          <p:nvPr>
            <p:ph type="sldImg"/>
          </p:nvPr>
        </p:nvSpPr>
        <p:spPr/>
      </p:sp>
      <p:sp>
        <p:nvSpPr>
          <p:cNvPr id="10811" name="Notes"/>
          <p:cNvSpPr>
            <a:spLocks noGrp="1"/>
          </p:cNvSpPr>
          <p:nvPr>
            <p:ph type="body" idx="1"/>
          </p:nvPr>
        </p:nvSpPr>
        <p:spPr/>
        <p:txBody>
          <a:bodyPr wrap="square" rtlCol="0"/>
          <a:lstStyle/>
          <a:p>
            <a:pPr marL="0" indent="0">
              <a:buNone/>
            </a:pPr>
            <a:endParaRPr/>
          </a:p>
        </p:txBody>
      </p:sp>
      <p:sp>
        <p:nvSpPr>
          <p:cNvPr id="10812"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 name="Slide preview"/>
          <p:cNvSpPr>
            <a:spLocks noGrp="1" noRot="1" noChangeAspect="1"/>
          </p:cNvSpPr>
          <p:nvPr>
            <p:ph type="sldImg"/>
          </p:nvPr>
        </p:nvSpPr>
        <p:spPr/>
      </p:sp>
      <p:sp>
        <p:nvSpPr>
          <p:cNvPr id="10814" name="Notes"/>
          <p:cNvSpPr>
            <a:spLocks noGrp="1"/>
          </p:cNvSpPr>
          <p:nvPr>
            <p:ph type="body" idx="1"/>
          </p:nvPr>
        </p:nvSpPr>
        <p:spPr/>
        <p:txBody>
          <a:bodyPr wrap="square" rtlCol="0"/>
          <a:lstStyle/>
          <a:p>
            <a:pPr marL="0" indent="0">
              <a:buNone/>
            </a:pPr>
            <a:endParaRPr/>
          </a:p>
        </p:txBody>
      </p:sp>
      <p:sp>
        <p:nvSpPr>
          <p:cNvPr id="10815"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7" name="Slide preview"/>
          <p:cNvSpPr>
            <a:spLocks noGrp="1" noRot="1" noChangeAspect="1"/>
          </p:cNvSpPr>
          <p:nvPr>
            <p:ph type="sldImg"/>
          </p:nvPr>
        </p:nvSpPr>
        <p:spPr/>
      </p:sp>
      <p:sp>
        <p:nvSpPr>
          <p:cNvPr id="1081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ESXi management network port is a VMkernel port that connects to network or remote services, including vpxd on vCenter Server and VMware Host Client. </a:t>
            </a:r>
            <a:br/>
            <a:r>
              <a:rPr lang="en-GB" sz="1200" dirty="0">
                <a:solidFill>
                  <a:srgbClr val="000000"/>
                </a:solidFill>
                <a:latin typeface="Times New Roman" panose="02020603050405020304" pitchFamily="18" charset="0"/>
                <a:cs typeface="Times New Roman" panose="02020603050405020304" pitchFamily="18" charset="0"/>
              </a:rPr>
              <a:t>Each ESXi management network port and each VMkernel port must be configured with its own IP address, netmask, and gateway.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help configure virtual switches, you can create port groups. A port group is a template that stores configuration information to create virtual switch ports on a virtual switch. VM port groups connect VMs to one another with common networking properties.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VM port groups and VMkernel ports connect to the outside world through the physical Ethernet adapters that are connected to the virtual switch uplink ports.</a:t>
            </a:r>
          </a:p>
        </p:txBody>
      </p:sp>
      <p:sp>
        <p:nvSpPr>
          <p:cNvPr id="10819"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1" name="Slide preview"/>
          <p:cNvSpPr>
            <a:spLocks noGrp="1" noRot="1" noChangeAspect="1"/>
          </p:cNvSpPr>
          <p:nvPr>
            <p:ph type="sldImg"/>
          </p:nvPr>
        </p:nvSpPr>
        <p:spPr/>
      </p:sp>
      <p:sp>
        <p:nvSpPr>
          <p:cNvPr id="1082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design your networking environment, you can team all your networks on a single virtual switch. Alternatively, you can opt for multiple virtual switches, each with a separate network. The decision partly depends on the layout of your physical networks.</a:t>
            </a:r>
            <a:br/>
            <a:r>
              <a:rPr lang="en-GB" sz="1200" dirty="0">
                <a:solidFill>
                  <a:srgbClr val="000000"/>
                </a:solidFill>
                <a:latin typeface="Times New Roman" panose="02020603050405020304" pitchFamily="18" charset="0"/>
                <a:cs typeface="Times New Roman" panose="02020603050405020304" pitchFamily="18" charset="0"/>
              </a:rPr>
              <a:t>For example, you might not have enough network adapters to create a separate virtual switch for each network. Instead, you might place your network adapters in a single virtual switch and isolate the networks by using VLANs.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Because physical NICs are assigned at the virtual switch level, all ports and port groups that are defined for a particular switch share the same hardware.</a:t>
            </a:r>
          </a:p>
        </p:txBody>
      </p:sp>
      <p:sp>
        <p:nvSpPr>
          <p:cNvPr id="10823"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customXml" Target="../ink/ink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3"/>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rPr lang="en-US" dirty="0"/>
              <a:t>Click to edit Master title style</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 © 2020 VMware, Inc.</a:t>
            </a:r>
          </a:p>
        </p:txBody>
      </p:sp>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 xmlns:a16="http://schemas.microsoft.com/office/drawing/2014/main" xmlns:a14="http://schemas.microsoft.com/office/drawing/2010/main">
          <p:pic>
            <p:nvPicPr>
              <p:cNvPr id="37" name="Ink 36">
                <a:extLst>
                  <a:ext uri="{FF2B5EF4-FFF2-40B4-BE49-F238E27FC236}">
                    <a16:creationId xmlns:a16="http://schemas.microsoft.com/office/drawing/2014/main" id="{CFEB676F-F7B5-4486-A265-8D3830C84F4C}"/>
                  </a:ext>
                </a:extLst>
              </p:cNvPr>
              <p:cNvPicPr/>
              <p:nvPr/>
            </p:nvPicPr>
            <p:blipFill>
              <a:blip r:embed="rId5"/>
              <a:stretch>
                <a:fillRect/>
              </a:stretch>
            </p:blipFill>
            <p:spPr>
              <a:xfrm>
                <a:off x="9858081" y="4877099"/>
                <a:ext cx="7920" cy="7920"/>
              </a:xfrm>
              <a:prstGeom prst="rect">
                <a:avLst/>
              </a:prstGeom>
            </p:spPr>
          </p:pic>
        </mc:Fallback>
      </mc:AlternateContent>
      <p:sp>
        <p:nvSpPr>
          <p:cNvPr id="3" name="Content Placeholder 2"/>
          <p:cNvSpPr>
            <a:spLocks noGrp="1"/>
          </p:cNvSpPr>
          <p:nvPr>
            <p:ph sz="quarter" idx="11" hasCustomPrompt="1"/>
          </p:nvPr>
        </p:nvSpPr>
        <p:spPr>
          <a:xfrm>
            <a:off x="6096000" y="3965135"/>
            <a:ext cx="5181409" cy="692625"/>
          </a:xfrm>
        </p:spPr>
        <p:txBody>
          <a:bodyPr anchor="b" anchorCtr="0"/>
          <a:lstStyle>
            <a:lvl1pPr marL="0" marR="0" indent="1614488" algn="r" defTabSz="808038" rtl="0" eaLnBrk="1" fontAlgn="auto" latinLnBrk="0" hangingPunct="1">
              <a:lnSpc>
                <a:spcPct val="90000"/>
              </a:lnSpc>
              <a:spcBef>
                <a:spcPts val="1200"/>
              </a:spcBef>
              <a:spcAft>
                <a:spcPts val="0"/>
              </a:spcAft>
              <a:buClrTx/>
              <a:buSzPct val="90000"/>
              <a:buFontTx/>
              <a:buNone/>
              <a:tabLst/>
              <a:defRPr lang="en-GB" sz="2400" kern="1200" baseline="0" dirty="0">
                <a:solidFill>
                  <a:schemeClr val="tx1"/>
                </a:solidFill>
                <a:latin typeface="+mj-lt"/>
                <a:ea typeface="+mn-ea"/>
                <a:cs typeface="+mn-cs"/>
              </a:defRPr>
            </a:lvl1pPr>
          </a:lstStyle>
          <a:p>
            <a:pPr marL="0" marR="0" lvl="0" indent="0" algn="l" defTabSz="914400" rtl="0" eaLnBrk="1" fontAlgn="auto" latinLnBrk="0" hangingPunct="1">
              <a:lnSpc>
                <a:spcPct val="90000"/>
              </a:lnSpc>
              <a:spcBef>
                <a:spcPts val="1200"/>
              </a:spcBef>
              <a:spcAft>
                <a:spcPts val="0"/>
              </a:spcAft>
              <a:buClrTx/>
              <a:buSzPct val="90000"/>
              <a:buFontTx/>
              <a:buNone/>
              <a:tabLst/>
              <a:defRPr/>
            </a:pPr>
            <a:r>
              <a:rPr lang="en-US" dirty="0"/>
              <a:t>Module #</a:t>
            </a:r>
            <a:endParaRPr lang="en-GB" dirty="0"/>
          </a:p>
        </p:txBody>
      </p:sp>
    </p:spTree>
    <p:custDataLst>
      <p:tags r:id="rId1"/>
    </p:custDataLst>
    <p:extLst>
      <p:ext uri="{BB962C8B-B14F-4D97-AF65-F5344CB8AC3E}">
        <p14:creationId xmlns:p14="http://schemas.microsoft.com/office/powerpoint/2010/main" val="33833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_Animation">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Graphic 4">
            <a:extLst>
              <a:ext uri="{FF2B5EF4-FFF2-40B4-BE49-F238E27FC236}">
                <a16:creationId xmlns:a16="http://schemas.microsoft.com/office/drawing/2014/main" id="{967419C8-2C01-4E40-8A3C-A391DC0FCE95}"/>
              </a:ext>
            </a:extLst>
          </p:cNvPr>
          <p:cNvSpPr/>
          <p:nvPr userDrawn="1"/>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Tree>
    <p:custDataLst>
      <p:tags r:id="rId1"/>
    </p:custDataLst>
    <p:extLst>
      <p:ext uri="{BB962C8B-B14F-4D97-AF65-F5344CB8AC3E}">
        <p14:creationId xmlns:p14="http://schemas.microsoft.com/office/powerpoint/2010/main" val="115209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Six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63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42779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2"/>
          <p:cNvSpPr>
            <a:spLocks noGrp="1"/>
          </p:cNvSpPr>
          <p:nvPr>
            <p:ph sz="half" idx="11"/>
          </p:nvPr>
        </p:nvSpPr>
        <p:spPr>
          <a:xfrm>
            <a:off x="6096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Content Placeholder 3"/>
          <p:cNvSpPr>
            <a:spLocks noGrp="1"/>
          </p:cNvSpPr>
          <p:nvPr>
            <p:ph sz="half" idx="12"/>
          </p:nvPr>
        </p:nvSpPr>
        <p:spPr>
          <a:xfrm>
            <a:off x="7946399"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8" name="Content Placeholder 2"/>
          <p:cNvSpPr>
            <a:spLocks noGrp="1"/>
          </p:cNvSpPr>
          <p:nvPr>
            <p:ph sz="half" idx="13"/>
          </p:nvPr>
        </p:nvSpPr>
        <p:spPr>
          <a:xfrm>
            <a:off x="42780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Footer Placeholder 8">
            <a:extLst>
              <a:ext uri="{FF2B5EF4-FFF2-40B4-BE49-F238E27FC236}">
                <a16:creationId xmlns:a16="http://schemas.microsoft.com/office/drawing/2014/main" id="{10AAE179-ACC5-47B4-993F-CFFC46783022}"/>
              </a:ext>
            </a:extLst>
          </p:cNvPr>
          <p:cNvSpPr>
            <a:spLocks noGrp="1"/>
          </p:cNvSpPr>
          <p:nvPr>
            <p:ph type="ftr" sz="quarter" idx="14"/>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61940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Four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139315"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609600"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3"/>
          <p:cNvSpPr>
            <a:spLocks noGrp="1"/>
          </p:cNvSpPr>
          <p:nvPr>
            <p:ph sz="half" idx="11"/>
          </p:nvPr>
        </p:nvSpPr>
        <p:spPr>
          <a:xfrm>
            <a:off x="6139315"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FEF8E274-A9A5-414C-9A38-2C70B85B4A76}"/>
              </a:ext>
            </a:extLst>
          </p:cNvPr>
          <p:cNvSpPr>
            <a:spLocks noGrp="1"/>
          </p:cNvSpPr>
          <p:nvPr>
            <p:ph type="ftr" sz="quarter" idx="12"/>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212714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77821" y="914400"/>
            <a:ext cx="7308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515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8296" y="914400"/>
            <a:ext cx="3636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ntentAnd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7704" y="914400"/>
            <a:ext cx="796826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8894618" y="914400"/>
            <a:ext cx="2689678" cy="2161309"/>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endParaRPr lang="en-US" dirty="0"/>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627748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TextAndTwoImages">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74270"/>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4" name="Content Placeholder 2">
            <a:extLst>
              <a:ext uri="{FF2B5EF4-FFF2-40B4-BE49-F238E27FC236}">
                <a16:creationId xmlns:a16="http://schemas.microsoft.com/office/drawing/2014/main" id="{78595B2F-83D4-4BAA-AEEA-53369D32A948}"/>
              </a:ext>
            </a:extLst>
          </p:cNvPr>
          <p:cNvSpPr>
            <a:spLocks noGrp="1"/>
          </p:cNvSpPr>
          <p:nvPr>
            <p:ph sz="half" idx="13" hasCustomPrompt="1"/>
          </p:nvPr>
        </p:nvSpPr>
        <p:spPr>
          <a:xfrm>
            <a:off x="609600" y="4004042"/>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Title 1">
            <a:extLst>
              <a:ext uri="{FF2B5EF4-FFF2-40B4-BE49-F238E27FC236}">
                <a16:creationId xmlns:a16="http://schemas.microsoft.com/office/drawing/2014/main" id="{0F113682-DB3B-41F9-9E40-9743882FDAB3}"/>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6" name="Footer Placeholder 4">
            <a:extLst>
              <a:ext uri="{FF2B5EF4-FFF2-40B4-BE49-F238E27FC236}">
                <a16:creationId xmlns:a16="http://schemas.microsoft.com/office/drawing/2014/main" id="{9FA4EACB-49C2-416E-B993-25DB8CB2D45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93488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tDoubl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19027" y="1563119"/>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3" name="Content Placeholder 2"/>
          <p:cNvSpPr>
            <a:spLocks noGrp="1"/>
          </p:cNvSpPr>
          <p:nvPr>
            <p:ph idx="1" hasCustomPrompt="1"/>
          </p:nvPr>
        </p:nvSpPr>
        <p:spPr>
          <a:xfrm>
            <a:off x="619027" y="914400"/>
            <a:ext cx="10949086" cy="587830"/>
          </a:xfrm>
        </p:spPr>
        <p:txBody>
          <a:bodyPr>
            <a:noAutofit/>
          </a:bodyPr>
          <a:lstStyle/>
          <a:p>
            <a:pPr lvl="0"/>
            <a:r>
              <a:rPr lang="en-US" dirty="0"/>
              <a:t>Click to edit Master text styles</a:t>
            </a:r>
          </a:p>
        </p:txBody>
      </p:sp>
      <p:sp>
        <p:nvSpPr>
          <p:cNvPr id="15" name="Content Placeholder 2">
            <a:extLst>
              <a:ext uri="{FF2B5EF4-FFF2-40B4-BE49-F238E27FC236}">
                <a16:creationId xmlns:a16="http://schemas.microsoft.com/office/drawing/2014/main" id="{A7BC4A29-B776-4F3B-AA96-0CFE3225A8EC}"/>
              </a:ext>
            </a:extLst>
          </p:cNvPr>
          <p:cNvSpPr>
            <a:spLocks noGrp="1"/>
          </p:cNvSpPr>
          <p:nvPr>
            <p:ph sz="half" idx="13" hasCustomPrompt="1"/>
          </p:nvPr>
        </p:nvSpPr>
        <p:spPr>
          <a:xfrm>
            <a:off x="619027" y="4329750"/>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16" name="Content Placeholder 2">
            <a:extLst>
              <a:ext uri="{FF2B5EF4-FFF2-40B4-BE49-F238E27FC236}">
                <a16:creationId xmlns:a16="http://schemas.microsoft.com/office/drawing/2014/main" id="{D01264D8-FBA6-40AA-8B49-28346DB7BBA4}"/>
              </a:ext>
            </a:extLst>
          </p:cNvPr>
          <p:cNvSpPr>
            <a:spLocks noGrp="1"/>
          </p:cNvSpPr>
          <p:nvPr>
            <p:ph idx="14" hasCustomPrompt="1"/>
          </p:nvPr>
        </p:nvSpPr>
        <p:spPr>
          <a:xfrm>
            <a:off x="619027" y="3669880"/>
            <a:ext cx="10949086" cy="587830"/>
          </a:xfrm>
        </p:spPr>
        <p:txBody>
          <a:bodyPr>
            <a:noAutofit/>
          </a:bodyPr>
          <a:lstStyle/>
          <a:p>
            <a:pPr lvl="0"/>
            <a:r>
              <a:rPr lang="en-US" dirty="0"/>
              <a:t>Click to edit Master text styles</a:t>
            </a:r>
          </a:p>
        </p:txBody>
      </p:sp>
      <p:sp>
        <p:nvSpPr>
          <p:cNvPr id="6" name="Title 1">
            <a:extLst>
              <a:ext uri="{FF2B5EF4-FFF2-40B4-BE49-F238E27FC236}">
                <a16:creationId xmlns:a16="http://schemas.microsoft.com/office/drawing/2014/main" id="{F6C866F9-C46F-4FAC-BD0F-64A8B64BA1F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F5717891-C086-478F-80C7-829FA89B5E45}"/>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989003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3517557"/>
            <a:ext cx="10972800" cy="2864193"/>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3" name="Content Placeholder 2"/>
          <p:cNvSpPr>
            <a:spLocks noGrp="1"/>
          </p:cNvSpPr>
          <p:nvPr>
            <p:ph idx="1" hasCustomPrompt="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tThreeThir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9027" y="923827"/>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4" name="Content Placeholder 2">
            <a:extLst>
              <a:ext uri="{FF2B5EF4-FFF2-40B4-BE49-F238E27FC236}">
                <a16:creationId xmlns:a16="http://schemas.microsoft.com/office/drawing/2014/main" id="{76A243F5-126C-4D10-AB8D-2B392834C4BF}"/>
              </a:ext>
            </a:extLst>
          </p:cNvPr>
          <p:cNvSpPr>
            <a:spLocks noGrp="1"/>
          </p:cNvSpPr>
          <p:nvPr>
            <p:ph idx="10" hasCustomPrompt="1"/>
          </p:nvPr>
        </p:nvSpPr>
        <p:spPr>
          <a:xfrm>
            <a:off x="619027" y="2754199"/>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5" name="Content Placeholder 2">
            <a:extLst>
              <a:ext uri="{FF2B5EF4-FFF2-40B4-BE49-F238E27FC236}">
                <a16:creationId xmlns:a16="http://schemas.microsoft.com/office/drawing/2014/main" id="{FAA9394B-966B-4647-838B-FBEFF7CD6FB2}"/>
              </a:ext>
            </a:extLst>
          </p:cNvPr>
          <p:cNvSpPr>
            <a:spLocks noGrp="1"/>
          </p:cNvSpPr>
          <p:nvPr>
            <p:ph idx="11" hasCustomPrompt="1"/>
          </p:nvPr>
        </p:nvSpPr>
        <p:spPr>
          <a:xfrm>
            <a:off x="619027" y="4583458"/>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6" name="Title 1">
            <a:extLst>
              <a:ext uri="{FF2B5EF4-FFF2-40B4-BE49-F238E27FC236}">
                <a16:creationId xmlns:a16="http://schemas.microsoft.com/office/drawing/2014/main" id="{77182B34-166A-48D1-B388-A2DD16484A09}"/>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0CC7F86C-CCF9-4A61-8C8E-920BE2046849}"/>
              </a:ext>
            </a:extLst>
          </p:cNvPr>
          <p:cNvSpPr>
            <a:spLocks noGrp="1"/>
          </p:cNvSpPr>
          <p:nvPr>
            <p:ph type="ftr" sz="quarter" idx="12"/>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946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F188E-2869-48D8-ABE0-0400E8619CD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rPr lang="en-US" dirty="0"/>
              <a:t>Click to edit Master title style</a:t>
            </a:r>
          </a:p>
        </p:txBody>
      </p:sp>
      <p:sp>
        <p:nvSpPr>
          <p:cNvPr id="8" name="TextBox 7">
            <a:extLst>
              <a:ext uri="{FF2B5EF4-FFF2-40B4-BE49-F238E27FC236}">
                <a16:creationId xmlns:a16="http://schemas.microsoft.com/office/drawing/2014/main" id="{220D0FA5-0FE7-4E63-8184-468E1E542227}"/>
              </a:ext>
            </a:extLst>
          </p:cNvPr>
          <p:cNvSpPr txBox="1"/>
          <p:nvPr userDrawn="1"/>
        </p:nvSpPr>
        <p:spPr>
          <a:xfrm>
            <a:off x="10031883" y="6530269"/>
            <a:ext cx="2335608" cy="210979"/>
          </a:xfrm>
          <a:prstGeom prst="rect">
            <a:avLst/>
          </a:prstGeom>
          <a:noFill/>
        </p:spPr>
        <p:txBody>
          <a:bodyPr wrap="square" lIns="0" tIns="0" rIns="0" bIns="0" rtlCol="0">
            <a:noAutofit/>
          </a:bodyPr>
          <a:lstStyle/>
          <a:p>
            <a:pPr algn="l">
              <a:lnSpc>
                <a:spcPct val="90000"/>
              </a:lnSpc>
            </a:pPr>
            <a:r>
              <a:rPr lang="en-US" sz="700" dirty="0">
                <a:solidFill>
                  <a:schemeClr val="bg1"/>
                </a:solidFill>
              </a:rPr>
              <a:t>© 2020</a:t>
            </a:r>
            <a:r>
              <a:rPr lang="en-US" sz="700" baseline="0" dirty="0">
                <a:solidFill>
                  <a:schemeClr val="bg1"/>
                </a:solidFill>
              </a:rPr>
              <a:t> VMware Inc. All rights reserved.</a:t>
            </a:r>
            <a:endParaRPr lang="en-US" sz="700" dirty="0">
              <a:solidFill>
                <a:schemeClr val="bg1"/>
              </a:solidFill>
            </a:endParaRP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89196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tFourQuarter">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20596" y="2292285"/>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6" name="Content Placeholder 2">
            <a:extLst>
              <a:ext uri="{FF2B5EF4-FFF2-40B4-BE49-F238E27FC236}">
                <a16:creationId xmlns:a16="http://schemas.microsoft.com/office/drawing/2014/main" id="{7BFE770C-7C64-4FF0-95E8-DBB90BBF2216}"/>
              </a:ext>
            </a:extLst>
          </p:cNvPr>
          <p:cNvSpPr>
            <a:spLocks noGrp="1"/>
          </p:cNvSpPr>
          <p:nvPr>
            <p:ph sz="half" idx="11" hasCustomPrompt="1"/>
          </p:nvPr>
        </p:nvSpPr>
        <p:spPr>
          <a:xfrm>
            <a:off x="619024" y="3679597"/>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7" name="Content Placeholder 2">
            <a:extLst>
              <a:ext uri="{FF2B5EF4-FFF2-40B4-BE49-F238E27FC236}">
                <a16:creationId xmlns:a16="http://schemas.microsoft.com/office/drawing/2014/main" id="{1A3F562B-B4D9-49F1-B4E7-BC66CD93BC3A}"/>
              </a:ext>
            </a:extLst>
          </p:cNvPr>
          <p:cNvSpPr>
            <a:spLocks noGrp="1"/>
          </p:cNvSpPr>
          <p:nvPr>
            <p:ph sz="half" idx="12" hasCustomPrompt="1"/>
          </p:nvPr>
        </p:nvSpPr>
        <p:spPr>
          <a:xfrm>
            <a:off x="620595" y="504975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4123804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09600" y="2756290"/>
            <a:ext cx="10972801" cy="3600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scriptionWithFourZon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4" name="Content Placeholder 3"/>
          <p:cNvSpPr>
            <a:spLocks noGrp="1"/>
          </p:cNvSpPr>
          <p:nvPr>
            <p:ph sz="half" idx="2" hasCustomPrompt="1"/>
          </p:nvPr>
        </p:nvSpPr>
        <p:spPr>
          <a:xfrm>
            <a:off x="6168396"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
        <p:nvSpPr>
          <p:cNvPr id="5" name="Content Placeholder 2">
            <a:extLst>
              <a:ext uri="{FF2B5EF4-FFF2-40B4-BE49-F238E27FC236}">
                <a16:creationId xmlns:a16="http://schemas.microsoft.com/office/drawing/2014/main" id="{A813663D-0F19-4C00-9E4F-E1E4E8E1A433}"/>
              </a:ext>
            </a:extLst>
          </p:cNvPr>
          <p:cNvSpPr>
            <a:spLocks noGrp="1"/>
          </p:cNvSpPr>
          <p:nvPr>
            <p:ph sz="half" idx="12" hasCustomPrompt="1"/>
          </p:nvPr>
        </p:nvSpPr>
        <p:spPr>
          <a:xfrm>
            <a:off x="609600"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7" name="Content Placeholder 3">
            <a:extLst>
              <a:ext uri="{FF2B5EF4-FFF2-40B4-BE49-F238E27FC236}">
                <a16:creationId xmlns:a16="http://schemas.microsoft.com/office/drawing/2014/main" id="{F787EB5D-B470-41A3-888E-19447B13F9D7}"/>
              </a:ext>
            </a:extLst>
          </p:cNvPr>
          <p:cNvSpPr>
            <a:spLocks noGrp="1"/>
          </p:cNvSpPr>
          <p:nvPr>
            <p:ph sz="half" idx="13" hasCustomPrompt="1"/>
          </p:nvPr>
        </p:nvSpPr>
        <p:spPr>
          <a:xfrm>
            <a:off x="6168396"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8" name="Title 1">
            <a:extLst>
              <a:ext uri="{FF2B5EF4-FFF2-40B4-BE49-F238E27FC236}">
                <a16:creationId xmlns:a16="http://schemas.microsoft.com/office/drawing/2014/main" id="{898019B4-5AAA-456E-A9DD-12ED4799FC8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4DD94C64-0C87-480D-B2D7-3FE6DC333606}"/>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883931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vision P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DO NOT USE THIS PAGE IN LAYOUTS</a:t>
            </a:r>
          </a:p>
        </p:txBody>
      </p:sp>
      <p:sp>
        <p:nvSpPr>
          <p:cNvPr id="5" name="TextBox 4"/>
          <p:cNvSpPr txBox="1"/>
          <p:nvPr userDrawn="1"/>
        </p:nvSpPr>
        <p:spPr>
          <a:xfrm>
            <a:off x="673100" y="1421398"/>
            <a:ext cx="10871201" cy="1600438"/>
          </a:xfrm>
          <a:prstGeom prst="rect">
            <a:avLst/>
          </a:prstGeom>
          <a:noFill/>
        </p:spPr>
        <p:txBody>
          <a:bodyPr wrap="square" rtlCol="0">
            <a:spAutoFit/>
          </a:bodyPr>
          <a:lstStyle/>
          <a:p>
            <a:pPr algn="l"/>
            <a:r>
              <a:rPr lang="en-US" sz="1800" b="1" dirty="0">
                <a:solidFill>
                  <a:srgbClr val="000000"/>
                </a:solidFill>
                <a:latin typeface="+mn-lt"/>
                <a:ea typeface="+mn-ea"/>
              </a:rPr>
              <a:t>Revision Status:</a:t>
            </a:r>
          </a:p>
          <a:p>
            <a:pPr algn="l"/>
            <a:r>
              <a:rPr lang="en-US" sz="1600" dirty="0">
                <a:solidFill>
                  <a:srgbClr val="000000"/>
                </a:solidFill>
                <a:latin typeface="+mn-lt"/>
                <a:ea typeface="+mn-ea"/>
              </a:rPr>
              <a:t>February 10, 2015 –  Added animation symbol to footer</a:t>
            </a:r>
          </a:p>
          <a:p>
            <a:pPr algn="l"/>
            <a:r>
              <a:rPr lang="en-US" sz="1600" kern="1200" baseline="0" dirty="0">
                <a:solidFill>
                  <a:srgbClr val="000000"/>
                </a:solidFill>
                <a:latin typeface="+mn-lt"/>
                <a:ea typeface="+mn-ea"/>
                <a:cs typeface="+mn-cs"/>
              </a:rPr>
              <a:t>April 1, 2015 – Added VMware Education Overview slide</a:t>
            </a:r>
          </a:p>
          <a:p>
            <a:pPr algn="l"/>
            <a:r>
              <a:rPr lang="en-US" sz="1600" kern="1200" baseline="0" dirty="0">
                <a:solidFill>
                  <a:srgbClr val="000000"/>
                </a:solidFill>
                <a:latin typeface="+mn-lt"/>
                <a:ea typeface="+mn-ea"/>
                <a:cs typeface="+mn-cs"/>
              </a:rPr>
              <a:t>February 12, 2016 – Updated copyright date and removed animation bug click</a:t>
            </a:r>
          </a:p>
          <a:p>
            <a:pPr algn="l"/>
            <a:r>
              <a:rPr lang="en-US" sz="1600" kern="1200" baseline="0" dirty="0">
                <a:solidFill>
                  <a:srgbClr val="000000"/>
                </a:solidFill>
                <a:latin typeface="+mn-lt"/>
                <a:ea typeface="+mn-ea"/>
                <a:cs typeface="+mn-cs"/>
              </a:rPr>
              <a:t>October 2017 – no decreasing subordination in text size. All text black (not grey) moved copyright info from underneath logo.</a:t>
            </a:r>
            <a:endParaRPr lang="en-US" sz="1600" kern="1200" baseline="0" dirty="0">
              <a:solidFill>
                <a:srgbClr val="000000"/>
              </a:solidFill>
              <a:latin typeface="Arial" charset="0"/>
              <a:ea typeface="ＭＳ Ｐゴシック" pitchFamily="34" charset="-128"/>
              <a:cs typeface="+mn-cs"/>
            </a:endParaRPr>
          </a:p>
        </p:txBody>
      </p:sp>
    </p:spTree>
    <p:custDataLst>
      <p:tags r:id="rId1"/>
    </p:custDataLst>
    <p:extLst>
      <p:ext uri="{BB962C8B-B14F-4D97-AF65-F5344CB8AC3E}">
        <p14:creationId xmlns:p14="http://schemas.microsoft.com/office/powerpoint/2010/main" val="33195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4576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97061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14763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Thi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09599"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794886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hasCustomPrompt="1"/>
          </p:nvPr>
        </p:nvSpPr>
        <p:spPr>
          <a:xfrm>
            <a:off x="427923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Footer Placeholder 5">
            <a:extLst>
              <a:ext uri="{FF2B5EF4-FFF2-40B4-BE49-F238E27FC236}">
                <a16:creationId xmlns:a16="http://schemas.microsoft.com/office/drawing/2014/main" id="{5CFB6980-3CA4-4D02-A538-B650413C5B6E}"/>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26055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
        <p:nvSpPr>
          <p:cNvPr id="8" name="Content Placeholder 2">
            <a:extLst>
              <a:ext uri="{FF2B5EF4-FFF2-40B4-BE49-F238E27FC236}">
                <a16:creationId xmlns:a16="http://schemas.microsoft.com/office/drawing/2014/main" id="{D554A618-16A4-4C37-9DA0-A248E9FA1FBF}"/>
              </a:ext>
            </a:extLst>
          </p:cNvPr>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rPr lang="en-US" dirty="0"/>
              <a:t>Click to edit Master title style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39812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Rectangle 8">
            <a:extLst>
              <a:ext uri="{FF2B5EF4-FFF2-40B4-BE49-F238E27FC236}">
                <a16:creationId xmlns:a16="http://schemas.microsoft.com/office/drawing/2014/main" id="{2FA71760-A6FE-490B-B489-8D196103AA89}"/>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C172C06D-1803-4C35-8D70-DF9CE41F4A81}"/>
              </a:ext>
            </a:extLst>
          </p:cNvPr>
          <p:cNvGrpSpPr/>
          <p:nvPr userDrawn="1"/>
        </p:nvGrpSpPr>
        <p:grpSpPr bwMode="black">
          <a:xfrm>
            <a:off x="617878" y="6446044"/>
            <a:ext cx="1099793" cy="173355"/>
            <a:chOff x="-84138" y="5622925"/>
            <a:chExt cx="4330701" cy="682626"/>
          </a:xfrm>
        </p:grpSpPr>
        <p:sp>
          <p:nvSpPr>
            <p:cNvPr id="11" name="Freeform 6">
              <a:extLst>
                <a:ext uri="{FF2B5EF4-FFF2-40B4-BE49-F238E27FC236}">
                  <a16:creationId xmlns:a16="http://schemas.microsoft.com/office/drawing/2014/main" id="{8306ADC8-842E-40E5-B464-274C206DC740}"/>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7">
              <a:extLst>
                <a:ext uri="{FF2B5EF4-FFF2-40B4-BE49-F238E27FC236}">
                  <a16:creationId xmlns:a16="http://schemas.microsoft.com/office/drawing/2014/main" id="{F7629DED-7E51-4D04-A3DA-0948F7C0FC2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8">
              <a:extLst>
                <a:ext uri="{FF2B5EF4-FFF2-40B4-BE49-F238E27FC236}">
                  <a16:creationId xmlns:a16="http://schemas.microsoft.com/office/drawing/2014/main" id="{8A899963-025E-474B-8372-FD0BE405DD5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9">
              <a:extLst>
                <a:ext uri="{FF2B5EF4-FFF2-40B4-BE49-F238E27FC236}">
                  <a16:creationId xmlns:a16="http://schemas.microsoft.com/office/drawing/2014/main" id="{F8A5C80C-D11D-4411-BBF4-7C4829D0129D}"/>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10">
              <a:extLst>
                <a:ext uri="{FF2B5EF4-FFF2-40B4-BE49-F238E27FC236}">
                  <a16:creationId xmlns:a16="http://schemas.microsoft.com/office/drawing/2014/main" id="{D59175B6-1C26-46D5-8425-7C21ADF9AFE2}"/>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11">
              <a:extLst>
                <a:ext uri="{FF2B5EF4-FFF2-40B4-BE49-F238E27FC236}">
                  <a16:creationId xmlns:a16="http://schemas.microsoft.com/office/drawing/2014/main" id="{17C1EC96-57C2-4D48-A569-67D9D2B9F287}"/>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2">
              <a:extLst>
                <a:ext uri="{FF2B5EF4-FFF2-40B4-BE49-F238E27FC236}">
                  <a16:creationId xmlns:a16="http://schemas.microsoft.com/office/drawing/2014/main" id="{26644959-1D9B-4B11-815B-938665DB0544}"/>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3" name="TextBox 22">
            <a:extLst>
              <a:ext uri="{FF2B5EF4-FFF2-40B4-BE49-F238E27FC236}">
                <a16:creationId xmlns:a16="http://schemas.microsoft.com/office/drawing/2014/main" id="{922B5E2F-27D2-4ADB-A717-421A85D9158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17" name="Footer Placeholder 4">
            <a:extLst>
              <a:ext uri="{FF2B5EF4-FFF2-40B4-BE49-F238E27FC236}">
                <a16:creationId xmlns:a16="http://schemas.microsoft.com/office/drawing/2014/main" id="{BD7F4BC5-315C-4E61-8376-A7B09E8D9DAB}"/>
              </a:ext>
            </a:extLst>
          </p:cNvPr>
          <p:cNvSpPr>
            <a:spLocks noGrp="1"/>
          </p:cNvSpPr>
          <p:nvPr>
            <p:ph type="ftr" sz="quarter" idx="3"/>
          </p:nvPr>
        </p:nvSpPr>
        <p:spPr>
          <a:xfrm>
            <a:off x="3327662" y="6464899"/>
            <a:ext cx="8254738" cy="301661"/>
          </a:xfrm>
          <a:prstGeom prst="rect">
            <a:avLst/>
          </a:prstGeom>
        </p:spPr>
        <p:txBody>
          <a:bodyPr/>
          <a:lstStyle>
            <a:lvl1pPr algn="r">
              <a:defRPr sz="800"/>
            </a:lvl1pPr>
          </a:lstStyle>
          <a:p>
            <a:pPr>
              <a:lnSpc>
                <a:spcPct val="90000"/>
              </a:lnSpc>
            </a:pPr>
            <a:r>
              <a:rPr lang="en-US" dirty="0"/>
              <a:t>{</a:t>
            </a:r>
            <a:r>
              <a:rPr lang="en-US" dirty="0" err="1"/>
              <a:t>CoverPage</a:t>
            </a:r>
            <a:r>
              <a:rPr lang="en-US" dirty="0"/>
              <a:t>-Title}</a:t>
            </a:r>
            <a:r>
              <a:rPr lang="en-US" altLang="en-US" dirty="0"/>
              <a:t>      </a:t>
            </a:r>
            <a:r>
              <a:rPr lang="en-US" altLang="en-US" b="1" dirty="0"/>
              <a:t>|</a:t>
            </a:r>
            <a:r>
              <a:rPr lang="en-US" altLang="en-US" dirty="0"/>
              <a:t>     </a:t>
            </a:r>
            <a:r>
              <a:rPr lang="en-US" dirty="0"/>
              <a:t>{Module-#} - {Slide-#Module}</a:t>
            </a:r>
          </a:p>
        </p:txBody>
      </p:sp>
    </p:spTree>
    <p:custDataLst>
      <p:tags r:id="rId25"/>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686" r:id="rId1"/>
    <p:sldLayoutId id="2147483689" r:id="rId2"/>
    <p:sldLayoutId id="2147483706" r:id="rId3"/>
    <p:sldLayoutId id="2147483714" r:id="rId4"/>
    <p:sldLayoutId id="2147483705" r:id="rId5"/>
    <p:sldLayoutId id="2147483690" r:id="rId6"/>
    <p:sldLayoutId id="2147483707" r:id="rId7"/>
    <p:sldLayoutId id="2147483702" r:id="rId8"/>
    <p:sldLayoutId id="2147483717" r:id="rId9"/>
    <p:sldLayoutId id="2147483718" r:id="rId10"/>
    <p:sldLayoutId id="2147483703" r:id="rId11"/>
    <p:sldLayoutId id="2147483704" r:id="rId12"/>
    <p:sldLayoutId id="2147483701" r:id="rId13"/>
    <p:sldLayoutId id="2147483700" r:id="rId14"/>
    <p:sldLayoutId id="2147483715" r:id="rId15"/>
    <p:sldLayoutId id="2147483708" r:id="rId16"/>
    <p:sldLayoutId id="2147483709" r:id="rId17"/>
    <p:sldLayoutId id="2147483710" r:id="rId18"/>
    <p:sldLayoutId id="2147483711" r:id="rId19"/>
    <p:sldLayoutId id="2147483712" r:id="rId20"/>
    <p:sldLayoutId id="2147483716" r:id="rId21"/>
    <p:sldLayoutId id="2147483713" r:id="rId22"/>
    <p:sldLayoutId id="2147483695" r:id="rId23"/>
  </p:sldLayoutIdLst>
  <p:hf hdr="0" ftr="0" dt="0"/>
  <p:txStyles>
    <p:titleStyle>
      <a:lvl1pPr algn="l" defTabSz="914400" rtl="0" eaLnBrk="1" latinLnBrk="0" hangingPunct="1">
        <a:lnSpc>
          <a:spcPct val="90000"/>
        </a:lnSpc>
        <a:spcBef>
          <a:spcPct val="0"/>
        </a:spcBef>
        <a:buNone/>
        <a:defRPr sz="2400" b="0" kern="1200">
          <a:solidFill>
            <a:srgbClr val="003D79"/>
          </a:solidFill>
          <a:latin typeface="+mj-lt"/>
          <a:ea typeface="+mj-ea"/>
          <a:cs typeface="+mj-cs"/>
        </a:defRPr>
      </a:lvl1pPr>
    </p:titleStyle>
    <p:bodyStyle>
      <a:lvl1pPr marL="292100" indent="-292100" algn="l" defTabSz="914400" rtl="0" eaLnBrk="1" latinLnBrk="0" hangingPunct="1">
        <a:lnSpc>
          <a:spcPct val="100000"/>
        </a:lnSpc>
        <a:spcBef>
          <a:spcPts val="600"/>
        </a:spcBef>
        <a:buClrTx/>
        <a:buSzPct val="90000"/>
        <a:buFontTx/>
        <a:buNone/>
        <a:defRPr sz="2000" kern="1200" baseline="0">
          <a:solidFill>
            <a:schemeClr val="tx2"/>
          </a:solidFill>
          <a:latin typeface="+mn-lt"/>
          <a:ea typeface="+mn-ea"/>
          <a:cs typeface="+mn-cs"/>
        </a:defRPr>
      </a:lvl1pPr>
      <a:lvl2pPr marL="569913" indent="-277813" algn="l" defTabSz="914400" rtl="0" eaLnBrk="1" latinLnBrk="0" hangingPunct="1">
        <a:lnSpc>
          <a:spcPct val="100000"/>
        </a:lnSpc>
        <a:spcBef>
          <a:spcPts val="800"/>
        </a:spcBef>
        <a:buClrTx/>
        <a:buSzPct val="100000"/>
        <a:buFont typeface="Arial" panose="020B0604020202020204" pitchFamily="34" charset="0"/>
        <a:buChar char="•"/>
        <a:defRPr sz="2000" kern="1200" baseline="0">
          <a:solidFill>
            <a:schemeClr val="tx2"/>
          </a:solidFill>
          <a:latin typeface="+mn-lt"/>
          <a:ea typeface="+mn-ea"/>
          <a:cs typeface="+mn-cs"/>
        </a:defRPr>
      </a:lvl2pPr>
      <a:lvl3pPr marL="862013" indent="-292100"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baseline="0">
          <a:solidFill>
            <a:schemeClr val="tx2"/>
          </a:solidFill>
          <a:latin typeface="+mn-lt"/>
          <a:ea typeface="+mn-ea"/>
          <a:cs typeface="+mn-cs"/>
        </a:defRPr>
      </a:lvl3pPr>
      <a:lvl4pPr marL="1139825" indent="-277813"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4pPr>
      <a:lvl5pPr marL="1431925" indent="-292100" algn="l" defTabSz="85725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100000"/>
        </a:lnSpc>
        <a:spcBef>
          <a:spcPts val="8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3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1.xml"/><Relationship Id="rId1" Type="http://schemas.openxmlformats.org/officeDocument/2006/relationships/tags" Target="../tags/tag40.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49.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1.xml"/><Relationship Id="rId1" Type="http://schemas.openxmlformats.org/officeDocument/2006/relationships/tags" Target="../tags/tag50.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5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53.xml"/><Relationship Id="rId6" Type="http://schemas.openxmlformats.org/officeDocument/2006/relationships/image" Target="../media/image15.jpg"/><Relationship Id="rId5" Type="http://schemas.openxmlformats.org/officeDocument/2006/relationships/notesSlide" Target="../notesSlides/notesSlide26.xml"/><Relationship Id="rId4"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54.xml"/><Relationship Id="rId6" Type="http://schemas.openxmlformats.org/officeDocument/2006/relationships/image" Target="../media/image16.jpg"/><Relationship Id="rId5" Type="http://schemas.openxmlformats.org/officeDocument/2006/relationships/notesSlide" Target="../notesSlides/notesSlide27.xml"/><Relationship Id="rId4"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55.xml"/><Relationship Id="rId6" Type="http://schemas.openxmlformats.org/officeDocument/2006/relationships/image" Target="../media/image17.jpg"/><Relationship Id="rId5" Type="http://schemas.openxmlformats.org/officeDocument/2006/relationships/notesSlide" Target="../notesSlides/notesSlide28.xml"/><Relationship Id="rId4"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t>Module 5: Configuring and Managing Virtual Networks</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VLANs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ESXi supports 802.1Q VLAN tagging.</a:t>
            </a:r>
          </a:p>
          <a:p>
            <a:pPr marL="0" lvl="0" indent="0">
              <a:spcBef>
                <a:spcPts val="0"/>
              </a:spcBef>
              <a:spcAft>
                <a:spcPts val="0"/>
              </a:spcAft>
              <a:buNone/>
            </a:pPr>
            <a:r>
              <a:rPr lang="en-US" sz="2000" dirty="0">
                <a:solidFill>
                  <a:schemeClr val="tx2"/>
                </a:solidFill>
                <a:cs typeface="Calibri" pitchFamily="34" charset="0"/>
              </a:rPr>
              <a:t>Virtual switch tagging is one of the supported tagging policies:</a:t>
            </a:r>
          </a:p>
          <a:p>
            <a:pPr>
              <a:buFont typeface="Arial" pitchFamily="34" charset="0"/>
              <a:buChar char="•"/>
            </a:pPr>
            <a:r>
              <a:t>Frames from a VM are tagged as they exit the virtual switch.</a:t>
            </a:r>
          </a:p>
          <a:p>
            <a:pPr>
              <a:buFont typeface="Arial" pitchFamily="34" charset="0"/>
              <a:buChar char="•"/>
            </a:pPr>
            <a:r>
              <a:t>Tagged frames arriving at a virtual switch are untagged before they are sent to the destination VM.</a:t>
            </a:r>
          </a:p>
          <a:p>
            <a:pPr>
              <a:buFont typeface="Arial" pitchFamily="34" charset="0"/>
              <a:buChar char="•"/>
            </a:pPr>
            <a:r>
              <a:t>The effect on performance is minimal.</a:t>
            </a:r>
          </a:p>
          <a:p>
            <a:pPr marL="0" indent="0">
              <a:buNone/>
            </a:pPr>
            <a:r>
              <a:t>ESXi provides VLAN support by assigning a VLAN ID to a port group.</a:t>
            </a:r>
          </a:p>
        </p:txBody>
      </p:sp>
      <p:pic>
        <p:nvPicPr>
          <p:cNvPr id="4" name="Content Placeholder 3|113|150"/>
          <p:cNvPicPr>
            <a:picLocks noGrp="1" noChangeAspect="1"/>
          </p:cNvPicPr>
          <p:nvPr>
            <p:ph sz="half" idx="2"/>
          </p:nvPr>
        </p:nvPicPr>
        <p:blipFill>
          <a:blip r:embed="rId4"/>
          <a:stretch>
            <a:fillRect/>
          </a:stretch>
        </p:blipFill>
        <p:spPr>
          <a:xfrm>
            <a:off x="6806895" y="914400"/>
            <a:ext cx="4123001"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5 - 10</a:t>
            </a:r>
            <a:endParaRPr 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Types of Virtual Switches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a:buFont typeface="Arial" pitchFamily="34" charset="0"/>
              <a:buChar char="•"/>
            </a:pPr>
            <a:r>
              <a:t>Standard switch:</a:t>
            </a:r>
          </a:p>
          <a:p>
            <a:pPr lvl="1">
              <a:buFont typeface="Calibri" pitchFamily="34" charset="0"/>
              <a:buChar char="–"/>
            </a:pPr>
            <a:r>
              <a:t>Virtual switch that is configured for a single host.</a:t>
            </a:r>
          </a:p>
        </p:txBody>
      </p:sp>
      <p:sp>
        <p:nvSpPr>
          <p:cNvPr id="4" name="Content Placeholder 3"/>
          <p:cNvSpPr>
            <a:spLocks noGrp="1"/>
          </p:cNvSpPr>
          <p:nvPr>
            <p:ph sz="half" idx="2"/>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a:buFont typeface="Arial" pitchFamily="34" charset="0"/>
              <a:buChar char="•"/>
            </a:pPr>
            <a:r>
              <a:t>Distributed switch:</a:t>
            </a:r>
          </a:p>
          <a:p>
            <a:pPr lvl="1">
              <a:buFont typeface="Calibri" pitchFamily="34" charset="0"/>
              <a:buChar char="–"/>
            </a:pPr>
            <a:r>
              <a:t>Virtual switch that is configured for an entire data center.</a:t>
            </a:r>
          </a:p>
          <a:p>
            <a:pPr lvl="1">
              <a:buFont typeface="Calibri" pitchFamily="34" charset="0"/>
              <a:buChar char="–"/>
            </a:pPr>
            <a:r>
              <a:t>Up to 2,000 hosts can be attached to the same distributed switch.</a:t>
            </a:r>
          </a:p>
          <a:p>
            <a:pPr lvl="1">
              <a:buFont typeface="Calibri" pitchFamily="34" charset="0"/>
              <a:buChar char="–"/>
            </a:pPr>
            <a:r>
              <a:t>The configuration is consistent across all attached hosts.</a:t>
            </a:r>
          </a:p>
          <a:p>
            <a:pPr lvl="1">
              <a:buFont typeface="Calibri" pitchFamily="34" charset="0"/>
              <a:buChar char="–"/>
            </a:pPr>
            <a:r>
              <a:t>Hosts must either have an Enterprise Plus license or belong to a vSAN cluster.</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5 - 11</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A virtual network supports standard and distributed switches. Both switch types are elastic: Ports are created and removed automatically.</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852|891"/>
          <p:cNvPicPr>
            <a:picLocks noGrp="1" noChangeAspect="1"/>
          </p:cNvPicPr>
          <p:nvPr>
            <p:ph sz="half" idx="12"/>
          </p:nvPr>
        </p:nvPicPr>
        <p:blipFill>
          <a:blip r:embed="rId4"/>
          <a:stretch>
            <a:fillRect/>
          </a:stretch>
        </p:blipFill>
        <p:spPr>
          <a:xfrm>
            <a:off x="1286006" y="1583697"/>
            <a:ext cx="9619988" cy="4628191"/>
          </a:xfrm>
          <a:prstGeom prst="rect">
            <a:avLst/>
          </a:prstGeom>
        </p:spPr>
      </p:pic>
      <p:sp>
        <p:nvSpPr>
          <p:cNvPr id="2" name="Title 1"/>
          <p:cNvSpPr>
            <a:spLocks noGrp="1"/>
          </p:cNvSpPr>
          <p:nvPr>
            <p:ph type="title"/>
          </p:nvPr>
        </p:nvSpPr>
        <p:spPr>
          <a:xfrm>
            <a:off x="609600" y="330200"/>
            <a:ext cx="10972800" cy="355600"/>
          </a:xfrm>
        </p:spPr>
        <p:txBody>
          <a:bodyPr/>
          <a:lstStyle/>
          <a:p>
            <a:r>
              <a:t>Adding ESXi Networking</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add new standard switches to an ESXi host or configure existing ones using the vSphere Client or VMware Host Client.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5 - 12</a:t>
            </a:r>
            <a:endParaRPr 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022"/>
          <p:cNvPicPr>
            <a:picLocks noGrp="1" noChangeAspect="1"/>
          </p:cNvPicPr>
          <p:nvPr>
            <p:ph sz="half" idx="12"/>
          </p:nvPr>
        </p:nvPicPr>
        <p:blipFill>
          <a:blip r:embed="rId4"/>
          <a:stretch>
            <a:fillRect/>
          </a:stretch>
        </p:blipFill>
        <p:spPr>
          <a:xfrm>
            <a:off x="1558380" y="1583697"/>
            <a:ext cx="9075239" cy="4628191"/>
          </a:xfrm>
          <a:prstGeom prst="rect">
            <a:avLst/>
          </a:prstGeom>
        </p:spPr>
      </p:pic>
      <p:sp>
        <p:nvSpPr>
          <p:cNvPr id="2" name="Title 1"/>
          <p:cNvSpPr>
            <a:spLocks noGrp="1"/>
          </p:cNvSpPr>
          <p:nvPr>
            <p:ph type="title"/>
          </p:nvPr>
        </p:nvSpPr>
        <p:spPr>
          <a:xfrm>
            <a:off x="609600" y="330200"/>
            <a:ext cx="10972800" cy="355600"/>
          </a:xfrm>
        </p:spPr>
        <p:txBody>
          <a:bodyPr/>
          <a:lstStyle/>
          <a:p>
            <a:r>
              <a:t>Viewing the Configuration of Standard Switches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In the vSphere Client, you can view a host’s standard switch configuration by selecting </a:t>
            </a:r>
            <a:r>
              <a:rPr lang="en-US" sz="2000" b="1" dirty="0">
                <a:solidFill>
                  <a:srgbClr val="000000"/>
                </a:solidFill>
                <a:cs typeface="Courier New" pitchFamily="49" charset="0"/>
              </a:rPr>
              <a:t>Virtual Switches</a:t>
            </a:r>
            <a:r>
              <a:t> on the </a:t>
            </a:r>
            <a:r>
              <a:rPr lang="en-US" sz="2000" b="1" dirty="0">
                <a:solidFill>
                  <a:srgbClr val="000000"/>
                </a:solidFill>
                <a:cs typeface="Courier New" pitchFamily="49" charset="0"/>
              </a:rPr>
              <a:t>Configure</a:t>
            </a:r>
            <a:r>
              <a:t> tab.</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5 - 13</a:t>
            </a:r>
            <a:endParaRPr 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Physical adapters pane shows adapter details such as speed, duplex, and MAC address settings.</a:t>
            </a:r>
          </a:p>
          <a:p>
            <a:pPr marL="0" indent="0">
              <a:buNone/>
            </a:pPr>
            <a:r>
              <a:t>Although the speed and duplex settings are configurable, the best practice is to leave the settings at autonegotiate.</a:t>
            </a:r>
          </a:p>
        </p:txBody>
      </p:sp>
      <p:pic>
        <p:nvPicPr>
          <p:cNvPr id="5" name="Content Placeholder 2|2004|1010">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524515" y="2756290"/>
            <a:ext cx="7142970"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Network Adapter Properties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5 - 14</a:t>
            </a:r>
            <a:endParaRPr lang="en-US"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Distributed Switch Architecture</a:t>
            </a:r>
          </a:p>
        </p:txBody>
      </p:sp>
      <p:pic>
        <p:nvPicPr>
          <p:cNvPr id="4" name="Text Placeholder 2|956|482">
            <a:extLst>
              <a:ext uri="{FF2B5EF4-FFF2-40B4-BE49-F238E27FC236}">
                <a16:creationId xmlns:a16="http://schemas.microsoft.com/office/drawing/2014/main" id="{074465FE-83A1-43BF-B460-8D70880BDE6E}"/>
              </a:ext>
            </a:extLst>
          </p:cNvPr>
          <p:cNvPicPr>
            <a:picLocks noGrp="1" noChangeAspect="1"/>
          </p:cNvPicPr>
          <p:nvPr>
            <p:ph idx="1"/>
          </p:nvPr>
        </p:nvPicPr>
        <p:blipFill>
          <a:blip r:embed="rId4"/>
          <a:stretch>
            <a:fillRect/>
          </a:stretch>
        </p:blipFill>
        <p:spPr>
          <a:xfrm>
            <a:off x="674937" y="914400"/>
            <a:ext cx="10842125" cy="5467350"/>
          </a:xfrm>
          <a:prstGeom prst="rect">
            <a:avLst/>
          </a:prstGeom>
        </p:spPr>
      </p:pic>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5 - 15</a:t>
            </a:r>
            <a:endParaRPr lang="en-US"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Standard and Distributed Switches: Shared Features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Standard and distributed switches have several features in common.</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5 - 16</a:t>
            </a:r>
            <a:endParaRPr lang="en-US" dirty="0"/>
          </a:p>
        </p:txBody>
      </p:sp>
      <p:graphicFrame>
        <p:nvGraphicFramePr>
          <p:cNvPr id="10844" name="Table 1"/>
          <p:cNvGraphicFramePr>
            <a:graphicFrameLocks noGrp="1"/>
          </p:cNvGraphicFramePr>
          <p:nvPr/>
        </p:nvGraphicFramePr>
        <p:xfrm>
          <a:off x="609600" y="1583697"/>
          <a:ext cx="10972800" cy="2595880"/>
        </p:xfrm>
        <a:graphic>
          <a:graphicData uri="http://schemas.openxmlformats.org/drawingml/2006/table">
            <a:tbl>
              <a:tblPr firstRow="1" bandRow="1">
                <a:tableStyleId>{6E25E649-3F16-4E02-A733-19D2CDBF48F0}</a:tableStyleId>
              </a:tblPr>
              <a:tblGrid>
                <a:gridCol w="5157216">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072384">
                  <a:extLst>
                    <a:ext uri="{9D8B030D-6E8A-4147-A177-3AD203B41FA5}">
                      <a16:colId xmlns:a16="http://schemas.microsoft.com/office/drawing/2014/main" val="20002"/>
                    </a:ext>
                  </a:extLst>
                </a:gridCol>
              </a:tblGrid>
              <a:tr h="370840">
                <a:tc>
                  <a:txBody>
                    <a:bodyPr/>
                    <a:lstStyle/>
                    <a:p>
                      <a:pPr marL="0" indent="0" algn="l">
                        <a:buNone/>
                      </a:pPr>
                      <a:r>
                        <a:t>Feature</a:t>
                      </a:r>
                    </a:p>
                  </a:txBody>
                  <a:tcPr/>
                </a:tc>
                <a:tc>
                  <a:txBody>
                    <a:bodyPr/>
                    <a:lstStyle/>
                    <a:p>
                      <a:pPr marL="0" indent="0" algn="l">
                        <a:buNone/>
                      </a:pPr>
                      <a:r>
                        <a:t>Standard Switch</a:t>
                      </a:r>
                    </a:p>
                  </a:txBody>
                  <a:tcPr/>
                </a:tc>
                <a:tc>
                  <a:txBody>
                    <a:bodyPr/>
                    <a:lstStyle/>
                    <a:p>
                      <a:pPr marL="0" indent="0" algn="l">
                        <a:buNone/>
                      </a:pPr>
                      <a:r>
                        <a:t>Distributed Switch</a:t>
                      </a:r>
                    </a:p>
                  </a:txBody>
                  <a:tcPr/>
                </a:tc>
                <a:extLst>
                  <a:ext uri="{0D108BD9-81ED-4DB2-BD59-A6C34878D82A}">
                    <a16:rowId xmlns:a16="http://schemas.microsoft.com/office/drawing/2014/main" val="10000"/>
                  </a:ext>
                </a:extLst>
              </a:tr>
              <a:tr h="370840">
                <a:tc>
                  <a:txBody>
                    <a:bodyPr/>
                    <a:lstStyle/>
                    <a:p>
                      <a:pPr marL="0" indent="0" algn="l">
                        <a:buNone/>
                      </a:pPr>
                      <a:r>
                        <a:t>Layer 2 switch</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1"/>
                  </a:ext>
                </a:extLst>
              </a:tr>
              <a:tr h="370840">
                <a:tc>
                  <a:txBody>
                    <a:bodyPr/>
                    <a:lstStyle/>
                    <a:p>
                      <a:pPr marL="0" indent="0" algn="l">
                        <a:buNone/>
                      </a:pPr>
                      <a:r>
                        <a:t>VLAN segmentation (802.1Q tagging)</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2"/>
                  </a:ext>
                </a:extLst>
              </a:tr>
              <a:tr h="370840">
                <a:tc>
                  <a:txBody>
                    <a:bodyPr/>
                    <a:lstStyle/>
                    <a:p>
                      <a:pPr marL="0" indent="0" algn="l">
                        <a:buNone/>
                      </a:pPr>
                      <a:r>
                        <a:t>IPv6 support</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3"/>
                  </a:ext>
                </a:extLst>
              </a:tr>
              <a:tr h="370840">
                <a:tc>
                  <a:txBody>
                    <a:bodyPr/>
                    <a:lstStyle/>
                    <a:p>
                      <a:pPr marL="0" indent="0" algn="l">
                        <a:buNone/>
                      </a:pPr>
                      <a:r>
                        <a:t>NIC teaming</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4"/>
                  </a:ext>
                </a:extLst>
              </a:tr>
              <a:tr h="370840">
                <a:tc>
                  <a:txBody>
                    <a:bodyPr/>
                    <a:lstStyle/>
                    <a:p>
                      <a:pPr marL="0" indent="0" algn="l">
                        <a:buNone/>
                      </a:pPr>
                      <a:r>
                        <a:t>Outbound traffic shaping</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5"/>
                  </a:ext>
                </a:extLst>
              </a:tr>
              <a:tr h="370840">
                <a:tc>
                  <a:txBody>
                    <a:bodyPr/>
                    <a:lstStyle/>
                    <a:p>
                      <a:pPr marL="0" indent="0" algn="l">
                        <a:buNone/>
                      </a:pPr>
                      <a:r>
                        <a:t>Cicso Discovery Protocol (CDP)</a:t>
                      </a:r>
                    </a:p>
                  </a:txBody>
                  <a:tcPr/>
                </a:tc>
                <a:tc>
                  <a:txBody>
                    <a:bodyPr/>
                    <a:lstStyle/>
                    <a:p>
                      <a:pPr marL="0" indent="0" algn="l">
                        <a:buNone/>
                      </a:pPr>
                      <a:r>
                        <a:t>Yes</a:t>
                      </a:r>
                    </a:p>
                  </a:txBody>
                  <a:tcPr/>
                </a:tc>
                <a:tc>
                  <a:txBody>
                    <a:bodyPr/>
                    <a:lstStyle/>
                    <a:p>
                      <a:pPr marL="0" indent="0" algn="l">
                        <a:buNone/>
                      </a:pPr>
                      <a:r>
                        <a:t>Yes</a:t>
                      </a:r>
                    </a:p>
                  </a:txBody>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Additional Features of Distributed Switches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Distributed switches include several features that are not part of standard switches.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5 - 17</a:t>
            </a:r>
            <a:endParaRPr lang="en-US" dirty="0"/>
          </a:p>
        </p:txBody>
      </p:sp>
      <p:graphicFrame>
        <p:nvGraphicFramePr>
          <p:cNvPr id="10848" name="Table 1"/>
          <p:cNvGraphicFramePr>
            <a:graphicFrameLocks noGrp="1"/>
          </p:cNvGraphicFramePr>
          <p:nvPr/>
        </p:nvGraphicFramePr>
        <p:xfrm>
          <a:off x="609600" y="1583697"/>
          <a:ext cx="10863072" cy="4820920"/>
        </p:xfrm>
        <a:graphic>
          <a:graphicData uri="http://schemas.openxmlformats.org/drawingml/2006/table">
            <a:tbl>
              <a:tblPr firstRow="1" bandRow="1">
                <a:tableStyleId>{6E25E649-3F16-4E02-A733-19D2CDBF48F0}</a:tableStyleId>
              </a:tblPr>
              <a:tblGrid>
                <a:gridCol w="6035040">
                  <a:extLst>
                    <a:ext uri="{9D8B030D-6E8A-4147-A177-3AD203B41FA5}">
                      <a16:colId xmlns:a16="http://schemas.microsoft.com/office/drawing/2014/main" val="20000"/>
                    </a:ext>
                  </a:extLst>
                </a:gridCol>
                <a:gridCol w="2414016">
                  <a:extLst>
                    <a:ext uri="{9D8B030D-6E8A-4147-A177-3AD203B41FA5}">
                      <a16:colId xmlns:a16="http://schemas.microsoft.com/office/drawing/2014/main" val="20001"/>
                    </a:ext>
                  </a:extLst>
                </a:gridCol>
                <a:gridCol w="2414016">
                  <a:extLst>
                    <a:ext uri="{9D8B030D-6E8A-4147-A177-3AD203B41FA5}">
                      <a16:colId xmlns:a16="http://schemas.microsoft.com/office/drawing/2014/main" val="20002"/>
                    </a:ext>
                  </a:extLst>
                </a:gridCol>
              </a:tblGrid>
              <a:tr h="370840">
                <a:tc>
                  <a:txBody>
                    <a:bodyPr/>
                    <a:lstStyle/>
                    <a:p>
                      <a:pPr marL="0" indent="0" algn="l">
                        <a:buNone/>
                      </a:pPr>
                      <a:r>
                        <a:t>Feature</a:t>
                      </a:r>
                    </a:p>
                  </a:txBody>
                  <a:tcPr/>
                </a:tc>
                <a:tc>
                  <a:txBody>
                    <a:bodyPr/>
                    <a:lstStyle/>
                    <a:p>
                      <a:pPr marL="0" indent="0" algn="l">
                        <a:buNone/>
                      </a:pPr>
                      <a:r>
                        <a:t>Standard Switch</a:t>
                      </a:r>
                    </a:p>
                  </a:txBody>
                  <a:tcPr/>
                </a:tc>
                <a:tc>
                  <a:txBody>
                    <a:bodyPr/>
                    <a:lstStyle/>
                    <a:p>
                      <a:pPr marL="0" indent="0" algn="l">
                        <a:buNone/>
                      </a:pPr>
                      <a:r>
                        <a:t>Distributed Switch</a:t>
                      </a:r>
                    </a:p>
                  </a:txBody>
                  <a:tcPr/>
                </a:tc>
                <a:extLst>
                  <a:ext uri="{0D108BD9-81ED-4DB2-BD59-A6C34878D82A}">
                    <a16:rowId xmlns:a16="http://schemas.microsoft.com/office/drawing/2014/main" val="10000"/>
                  </a:ext>
                </a:extLst>
              </a:tr>
              <a:tr h="370840">
                <a:tc>
                  <a:txBody>
                    <a:bodyPr/>
                    <a:lstStyle/>
                    <a:p>
                      <a:pPr marL="0" indent="0" algn="l">
                        <a:buNone/>
                      </a:pPr>
                      <a:r>
                        <a:t>Inbound traffic shaping</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01"/>
                  </a:ext>
                </a:extLst>
              </a:tr>
              <a:tr h="370840">
                <a:tc>
                  <a:txBody>
                    <a:bodyPr/>
                    <a:lstStyle/>
                    <a:p>
                      <a:pPr marL="0" indent="0" algn="l">
                        <a:buNone/>
                      </a:pPr>
                      <a:r>
                        <a:t>VM network port block</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02"/>
                  </a:ext>
                </a:extLst>
              </a:tr>
              <a:tr h="370840">
                <a:tc>
                  <a:txBody>
                    <a:bodyPr/>
                    <a:lstStyle/>
                    <a:p>
                      <a:pPr marL="0" indent="0" algn="l">
                        <a:buNone/>
                      </a:pPr>
                      <a:r>
                        <a:t>Private VLANs</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03"/>
                  </a:ext>
                </a:extLst>
              </a:tr>
              <a:tr h="370840">
                <a:tc>
                  <a:txBody>
                    <a:bodyPr/>
                    <a:lstStyle/>
                    <a:p>
                      <a:pPr marL="0" indent="0" algn="l">
                        <a:buNone/>
                      </a:pPr>
                      <a:r>
                        <a:t>Load-based teaming</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04"/>
                  </a:ext>
                </a:extLst>
              </a:tr>
              <a:tr h="370840">
                <a:tc>
                  <a:txBody>
                    <a:bodyPr/>
                    <a:lstStyle/>
                    <a:p>
                      <a:pPr marL="0" indent="0" algn="l">
                        <a:buNone/>
                      </a:pPr>
                      <a:r>
                        <a:t>Data center level management</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05"/>
                  </a:ext>
                </a:extLst>
              </a:tr>
              <a:tr h="370840">
                <a:tc>
                  <a:txBody>
                    <a:bodyPr/>
                    <a:lstStyle/>
                    <a:p>
                      <a:pPr marL="0" indent="0" algn="l">
                        <a:buNone/>
                      </a:pPr>
                      <a:r>
                        <a:t>vSphere vMotion migration of virtual networking state</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06"/>
                  </a:ext>
                </a:extLst>
              </a:tr>
              <a:tr h="370840">
                <a:tc>
                  <a:txBody>
                    <a:bodyPr/>
                    <a:lstStyle/>
                    <a:p>
                      <a:pPr marL="0" indent="0" algn="l">
                        <a:buNone/>
                      </a:pPr>
                      <a:r>
                        <a:t>Per-port policy settings</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07"/>
                  </a:ext>
                </a:extLst>
              </a:tr>
              <a:tr h="370840">
                <a:tc>
                  <a:txBody>
                    <a:bodyPr/>
                    <a:lstStyle/>
                    <a:p>
                      <a:pPr marL="0" indent="0" algn="l">
                        <a:buNone/>
                      </a:pPr>
                      <a:r>
                        <a:t>Port state monitoring of network statistics</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08"/>
                  </a:ext>
                </a:extLst>
              </a:tr>
              <a:tr h="370840">
                <a:tc>
                  <a:txBody>
                    <a:bodyPr/>
                    <a:lstStyle/>
                    <a:p>
                      <a:pPr marL="0" indent="0" algn="l">
                        <a:buNone/>
                      </a:pPr>
                      <a:r>
                        <a:t>NetFlow</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09"/>
                  </a:ext>
                </a:extLst>
              </a:tr>
              <a:tr h="370840">
                <a:tc>
                  <a:txBody>
                    <a:bodyPr/>
                    <a:lstStyle/>
                    <a:p>
                      <a:pPr marL="0" indent="0" algn="l">
                        <a:buNone/>
                      </a:pPr>
                      <a:r>
                        <a:t>Port mirroring</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10"/>
                  </a:ext>
                </a:extLst>
              </a:tr>
              <a:tr h="370840">
                <a:tc>
                  <a:txBody>
                    <a:bodyPr/>
                    <a:lstStyle/>
                    <a:p>
                      <a:pPr marL="0" indent="0" algn="l">
                        <a:buNone/>
                      </a:pPr>
                      <a:r>
                        <a:t>Access to NSX-T port groups</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11"/>
                  </a:ext>
                </a:extLst>
              </a:tr>
              <a:tr h="370840">
                <a:tc>
                  <a:txBody>
                    <a:bodyPr/>
                    <a:lstStyle/>
                    <a:p>
                      <a:pPr marL="0" indent="0" algn="l">
                        <a:buNone/>
                      </a:pPr>
                      <a:r>
                        <a:t>Link Layer Discovery Protocol (LLDP)</a:t>
                      </a:r>
                    </a:p>
                  </a:txBody>
                  <a:tcPr/>
                </a:tc>
                <a:tc>
                  <a:txBody>
                    <a:bodyPr/>
                    <a:lstStyle/>
                    <a:p>
                      <a:pPr marL="0" indent="0" algn="l">
                        <a:buNone/>
                      </a:pPr>
                      <a:r>
                        <a:t>No</a:t>
                      </a:r>
                    </a:p>
                  </a:txBody>
                  <a:tcPr/>
                </a:tc>
                <a:tc>
                  <a:txBody>
                    <a:bodyPr/>
                    <a:lstStyle/>
                    <a:p>
                      <a:pPr marL="0" indent="0" algn="l">
                        <a:buNone/>
                      </a:pPr>
                      <a:r>
                        <a:t>Yes</a:t>
                      </a:r>
                    </a:p>
                  </a:txBody>
                  <a:tcPr/>
                </a:tc>
                <a:extLst>
                  <a:ext uri="{0D108BD9-81ED-4DB2-BD59-A6C34878D82A}">
                    <a16:rowId xmlns:a16="http://schemas.microsoft.com/office/drawing/2014/main" val="10012"/>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11: Using Standard Switches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Create a standard switch and a port group for virtual machines:</a:t>
            </a:r>
          </a:p>
          <a:p>
            <a:pPr>
              <a:buFont typeface="+mj-lt"/>
              <a:buAutoNum type="arabicPeriod"/>
            </a:pPr>
            <a:r>
              <a:t>View the Standard Switch Configuration</a:t>
            </a:r>
          </a:p>
          <a:p>
            <a:pPr>
              <a:buFont typeface="+mj-lt"/>
              <a:buAutoNum type="arabicPeriod" startAt="2"/>
            </a:pPr>
            <a:r>
              <a:t>Create a Standard Switch with a Virtual Machine Port Group</a:t>
            </a:r>
          </a:p>
          <a:p>
            <a:pPr>
              <a:buFont typeface="+mj-lt"/>
              <a:buAutoNum type="arabicPeriod" startAt="3"/>
            </a:pPr>
            <a:r>
              <a:t>Attach Virtual Machines to the Virtual Machine Port Group</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5 - 18</a:t>
            </a:r>
            <a:endParaRPr 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virtual switch connection types</a:t>
            </a:r>
          </a:p>
          <a:p>
            <a:pPr>
              <a:buFont typeface="Arial" pitchFamily="34" charset="0"/>
              <a:buChar char="•"/>
            </a:pPr>
            <a:r>
              <a:t>Configure and view standard switch configurations</a:t>
            </a:r>
          </a:p>
          <a:p>
            <a:pPr>
              <a:buFont typeface="Arial" pitchFamily="34" charset="0"/>
              <a:buChar char="•"/>
            </a:pPr>
            <a:r>
              <a:t>Distinguish between the features of standard and distributed switches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5 - 19</a:t>
            </a:r>
            <a:endParaRPr 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Importance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When you configure ESXi networking properly, virtual machines can communicate with other virtual, and physical, machines. In this way, remote host management and IP-based storage operate effectively.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5 - 2</a:t>
            </a: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2: Configuring Standard Switch Policies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858"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Explain how to set the security policies for a standard switch port group</a:t>
            </a:r>
          </a:p>
          <a:p>
            <a:pPr>
              <a:buFont typeface="Arial" pitchFamily="34" charset="0"/>
              <a:buChar char="•"/>
            </a:pPr>
            <a:r>
              <a:t>Explain how to set the traffic shaping policies for a standard switch port group</a:t>
            </a:r>
          </a:p>
          <a:p>
            <a:pPr>
              <a:buFont typeface="Arial" pitchFamily="34" charset="0"/>
              <a:buChar char="•"/>
            </a:pPr>
            <a:r>
              <a:t>Explain how to set the NIC teaming and failover policies for a standard switch port group</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5 - 21</a:t>
            </a:r>
            <a:endParaRPr lang="en-US"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Network Switch and Port Policies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Available network policies:</a:t>
            </a:r>
          </a:p>
          <a:p>
            <a:pPr>
              <a:buFont typeface="Arial" pitchFamily="34" charset="0"/>
              <a:buChar char="•"/>
            </a:pPr>
            <a:r>
              <a:t>Security</a:t>
            </a:r>
          </a:p>
          <a:p>
            <a:pPr>
              <a:buFont typeface="Arial" pitchFamily="34" charset="0"/>
              <a:buChar char="•"/>
            </a:pPr>
            <a:r>
              <a:t>Traffic shaping</a:t>
            </a:r>
          </a:p>
          <a:p>
            <a:pPr>
              <a:buFont typeface="Arial" pitchFamily="34" charset="0"/>
              <a:buChar char="•"/>
            </a:pPr>
            <a:r>
              <a:t>NIC teaming and failover</a:t>
            </a:r>
          </a:p>
        </p:txBody>
      </p:sp>
      <p:sp>
        <p:nvSpPr>
          <p:cNvPr id="4" name="Content Placeholder 3"/>
          <p:cNvSpPr>
            <a:spLocks noGrp="1"/>
          </p:cNvSpPr>
          <p:nvPr>
            <p:ph sz="half" idx="2"/>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Policy levels:</a:t>
            </a:r>
          </a:p>
          <a:p>
            <a:pPr>
              <a:buFont typeface="Arial" pitchFamily="34" charset="0"/>
              <a:buChar char="•"/>
            </a:pPr>
            <a:r>
              <a:t>Standard switch level: Default policies for all the ports on the standard switch.</a:t>
            </a:r>
          </a:p>
          <a:p>
            <a:pPr>
              <a:buFont typeface="Arial" pitchFamily="34" charset="0"/>
              <a:buChar char="•"/>
            </a:pPr>
            <a:r>
              <a:t>Port group level: Effective policies defined at this level override the default policies that are set at the standard switch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5 - 22</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Policies that are set at the standard switch level apply to all port groups on the standard switch by default.</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627|381"/>
          <p:cNvPicPr>
            <a:picLocks noGrp="1" noChangeAspect="1"/>
          </p:cNvPicPr>
          <p:nvPr>
            <p:ph sz="half" idx="12"/>
          </p:nvPr>
        </p:nvPicPr>
        <p:blipFill>
          <a:blip r:embed="rId4"/>
          <a:stretch>
            <a:fillRect/>
          </a:stretch>
        </p:blipFill>
        <p:spPr>
          <a:xfrm>
            <a:off x="609600" y="3517557"/>
            <a:ext cx="10972800" cy="2569536"/>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lvl="0" indent="0">
              <a:spcBef>
                <a:spcPts val="0"/>
              </a:spcBef>
              <a:spcAft>
                <a:spcPts val="0"/>
              </a:spcAft>
              <a:buNone/>
            </a:pPr>
            <a:r>
              <a:rPr lang="en-US" sz="2000" dirty="0">
                <a:solidFill>
                  <a:schemeClr val="tx2"/>
                </a:solidFill>
                <a:cs typeface="Calibri" pitchFamily="34" charset="0"/>
              </a:rPr>
              <a:t>As an administrator, you can define security policies at both the standard switch level and the port group level:</a:t>
            </a:r>
          </a:p>
          <a:p>
            <a:pPr>
              <a:buFont typeface="Arial" pitchFamily="34" charset="0"/>
              <a:buChar char="•"/>
            </a:pPr>
            <a:r>
              <a:t>Promiscuous mode: You can allow a virtual switch or port group to forward all traffic regardless of the destination.</a:t>
            </a:r>
          </a:p>
          <a:p>
            <a:pPr>
              <a:buFont typeface="Arial" pitchFamily="34" charset="0"/>
              <a:buChar char="•"/>
            </a:pPr>
            <a:r>
              <a:t>MAC address changes: You can accept or reject inbound traffic when the MAC address is altered by the guest.</a:t>
            </a:r>
          </a:p>
          <a:p>
            <a:pPr>
              <a:buFont typeface="Arial" pitchFamily="34" charset="0"/>
              <a:buChar char="•"/>
            </a:pPr>
            <a:r>
              <a:t>Forged transmits: You can accept or reject outbound traffic when the MAC address is altered by the guest.</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Configuring Security Policies</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5 - 23</a:t>
            </a:r>
            <a:endParaRPr 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Network traffic shaping is a mechanism for limiting a virtual machine’s consumption of available network bandwidth.</a:t>
            </a:r>
          </a:p>
          <a:p>
            <a:pPr marL="0" indent="0">
              <a:buNone/>
            </a:pPr>
            <a:r>
              <a:t>Average rate, peak rate, and burst size are configurable.</a:t>
            </a:r>
          </a:p>
        </p:txBody>
      </p:sp>
      <p:pic>
        <p:nvPicPr>
          <p:cNvPr id="5" name="Content Placeholder 2|1000|443">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031767" y="2756290"/>
            <a:ext cx="8128467"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Traffic-Shaping Policies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5 - 24</a:t>
            </a:r>
            <a:endParaRPr 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189|287"/>
          <p:cNvPicPr>
            <a:picLocks noGrp="1" noChangeAspect="1"/>
          </p:cNvPicPr>
          <p:nvPr>
            <p:ph sz="half" idx="12"/>
          </p:nvPr>
        </p:nvPicPr>
        <p:blipFill>
          <a:blip r:embed="rId4"/>
          <a:stretch>
            <a:fillRect/>
          </a:stretch>
        </p:blipFill>
        <p:spPr>
          <a:xfrm>
            <a:off x="609600" y="3517557"/>
            <a:ext cx="10972800" cy="2648607"/>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lvl="0" indent="0">
              <a:spcBef>
                <a:spcPts val="0"/>
              </a:spcBef>
              <a:spcAft>
                <a:spcPts val="0"/>
              </a:spcAft>
              <a:buNone/>
            </a:pPr>
            <a:r>
              <a:rPr lang="en-US" sz="2000" dirty="0">
                <a:solidFill>
                  <a:schemeClr val="tx2"/>
                </a:solidFill>
                <a:cs typeface="Calibri" pitchFamily="34" charset="0"/>
              </a:rPr>
              <a:t>A traffic-shaping policy is defined by average bandwidth, peak bandwidth, and burst size. You can establish a traffic-shaping policy for each port group and each distributed port or distributed port group:</a:t>
            </a:r>
          </a:p>
          <a:p>
            <a:pPr>
              <a:buFont typeface="Arial" pitchFamily="34" charset="0"/>
              <a:buChar char="•"/>
            </a:pPr>
            <a:r>
              <a:t>Traffic shaping is disabled by default.</a:t>
            </a:r>
          </a:p>
          <a:p>
            <a:pPr>
              <a:buFont typeface="Arial" pitchFamily="34" charset="0"/>
              <a:buChar char="•"/>
            </a:pPr>
            <a:r>
              <a:t>Parameters apply to each virtual NIC in the standard switch.</a:t>
            </a:r>
          </a:p>
          <a:p>
            <a:pPr>
              <a:buFont typeface="Arial" pitchFamily="34" charset="0"/>
              <a:buChar char="•"/>
            </a:pPr>
            <a:r>
              <a:t>On a standard switch, traffic shaping controls only outbound traffic, that is, traffic traveling from the VMs to the virtual switch and out onto the physical network.</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Configuring Traffic Shaping</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5 - 25</a:t>
            </a:r>
            <a:endParaRPr 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343|899"/>
          <p:cNvPicPr>
            <a:picLocks noGrp="1" noChangeAspect="1"/>
          </p:cNvPicPr>
          <p:nvPr>
            <p:ph sz="half" idx="12"/>
          </p:nvPr>
        </p:nvPicPr>
        <p:blipFill>
          <a:blip r:embed="rId4"/>
          <a:stretch>
            <a:fillRect/>
          </a:stretch>
        </p:blipFill>
        <p:spPr>
          <a:xfrm>
            <a:off x="2639014" y="1583697"/>
            <a:ext cx="6913971" cy="4628191"/>
          </a:xfrm>
          <a:prstGeom prst="rect">
            <a:avLst/>
          </a:prstGeom>
        </p:spPr>
      </p:pic>
      <p:sp>
        <p:nvSpPr>
          <p:cNvPr id="2" name="Title 1"/>
          <p:cNvSpPr>
            <a:spLocks noGrp="1"/>
          </p:cNvSpPr>
          <p:nvPr>
            <p:ph type="title"/>
          </p:nvPr>
        </p:nvSpPr>
        <p:spPr>
          <a:xfrm>
            <a:off x="609600" y="330200"/>
            <a:ext cx="10972800" cy="355600"/>
          </a:xfrm>
        </p:spPr>
        <p:txBody>
          <a:bodyPr/>
          <a:lstStyle/>
          <a:p>
            <a:r>
              <a:t>NIC Teaming and Failover Policies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With NIC teaming, you can increase the network capacity of a virtual switch by including two or more physical NICs in a team.</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5 - 26</a:t>
            </a:r>
            <a:endParaRPr 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5 - 27</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0884" name="Video 10884|1000|500" title="Video 10884">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Load-Balancing Method: Originating Virtual Port ID</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With the load-balancing method that is based on the originating virtual port ID, a virtual machine’s outbound traffic is mapped to a specific physical NIC.</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88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884"/>
                                        </p:tgtEl>
                                      </p:cBhvr>
                                    </p:cmd>
                                  </p:childTnLst>
                                </p:cTn>
                              </p:par>
                            </p:childTnLst>
                          </p:cTn>
                        </p:par>
                      </p:childTnLst>
                    </p:cTn>
                  </p:par>
                </p:childTnLst>
              </p:cTn>
              <p:nextCondLst>
                <p:cond evt="onClick" delay="0">
                  <p:tgtEl>
                    <p:spTgt spid="10884"/>
                  </p:tgtEl>
                </p:cond>
              </p:nextCondLst>
            </p:seq>
            <p:video>
              <p:cMediaNode vol="80000">
                <p:cTn id="7" fill="hold" display="0">
                  <p:stCondLst>
                    <p:cond delay="indefinite"/>
                  </p:stCondLst>
                </p:cTn>
                <p:tgtEl>
                  <p:spTgt spid="1088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5 - 28</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0889" name="Video 10889|1000|500" title="Video 10889">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Load-Balancing Method: Source MAC Hash</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For the load-balancing method based on source MAC hash, each virtual machine’s outbound traffic is mapped to a specific physical NIC that is based on the virtual NIC’s MAC address.</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88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889"/>
                                        </p:tgtEl>
                                      </p:cBhvr>
                                    </p:cmd>
                                  </p:childTnLst>
                                </p:cTn>
                              </p:par>
                            </p:childTnLst>
                          </p:cTn>
                        </p:par>
                      </p:childTnLst>
                    </p:cTn>
                  </p:par>
                </p:childTnLst>
              </p:cTn>
              <p:nextCondLst>
                <p:cond evt="onClick" delay="0">
                  <p:tgtEl>
                    <p:spTgt spid="10889"/>
                  </p:tgtEl>
                </p:cond>
              </p:nextCondLst>
            </p:seq>
            <p:video>
              <p:cMediaNode vol="80000">
                <p:cTn id="7" fill="hold" display="0">
                  <p:stCondLst>
                    <p:cond delay="indefinite"/>
                  </p:stCondLst>
                </p:cTn>
                <p:tgtEl>
                  <p:spTgt spid="10889"/>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5 - 29</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0894" name="Video 10894|1000|500" title="Video 10894">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Load-Balancing Method: Source and Destination IP Hash</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With the IP-based load-balancing method, a NIC for each outbound packet is selected based on its source and destination IP addresses.</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89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894"/>
                                        </p:tgtEl>
                                      </p:cBhvr>
                                    </p:cmd>
                                  </p:childTnLst>
                                </p:cTn>
                              </p:par>
                            </p:childTnLst>
                          </p:cTn>
                        </p:par>
                      </p:childTnLst>
                    </p:cTn>
                  </p:par>
                </p:childTnLst>
              </p:cTn>
              <p:nextCondLst>
                <p:cond evt="onClick" delay="0">
                  <p:tgtEl>
                    <p:spTgt spid="10894"/>
                  </p:tgtEl>
                </p:cond>
              </p:nextCondLst>
            </p:seq>
            <p:video>
              <p:cMediaNode vol="80000">
                <p:cTn id="7" fill="hold" display="0">
                  <p:stCondLst>
                    <p:cond delay="indefinite"/>
                  </p:stCondLst>
                </p:cTn>
                <p:tgtEl>
                  <p:spTgt spid="1089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Module Lessons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mj-lt"/>
              <a:buAutoNum type="arabicPeriod"/>
            </a:pPr>
            <a:r>
              <a:t>Introduction to vSphere Standard Switches</a:t>
            </a:r>
          </a:p>
          <a:p>
            <a:pPr>
              <a:buFont typeface="+mj-lt"/>
              <a:buAutoNum type="arabicPeriod" startAt="2"/>
            </a:pPr>
            <a:r>
              <a:t>Configuring Standard Switch Policies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5 - 3</a:t>
            </a:r>
            <a:endParaRPr 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Detecting and Handling Network Failure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The VMkernel can use link status or beaconing, or both, to detect a network failure.</a:t>
            </a:r>
          </a:p>
          <a:p>
            <a:pPr marL="0" indent="0">
              <a:buNone/>
            </a:pPr>
            <a:r>
              <a:t>Network failure is detected by the VMkernel, which monitors the link state and performs beacon probing.</a:t>
            </a:r>
          </a:p>
          <a:p>
            <a:pPr marL="0" indent="0">
              <a:buNone/>
            </a:pPr>
            <a:r>
              <a:t>The VMkernel notifies physical switches of changes in the physical location of a MAC address.</a:t>
            </a:r>
          </a:p>
          <a:p>
            <a:pPr marL="0" lvl="0" indent="0">
              <a:spcBef>
                <a:spcPts val="0"/>
              </a:spcBef>
              <a:spcAft>
                <a:spcPts val="0"/>
              </a:spcAft>
              <a:buNone/>
            </a:pPr>
            <a:r>
              <a:rPr lang="en-US" sz="2000" dirty="0">
                <a:solidFill>
                  <a:schemeClr val="tx2"/>
                </a:solidFill>
                <a:cs typeface="Calibri" pitchFamily="34" charset="0"/>
              </a:rPr>
              <a:t>Failover is implemented by the VMkernel based on configurable parameters:</a:t>
            </a:r>
          </a:p>
          <a:p>
            <a:pPr>
              <a:buFont typeface="Arial" pitchFamily="34" charset="0"/>
              <a:buChar char="•"/>
            </a:pPr>
            <a:r>
              <a:t>Failback: How the physical adapter is returned to active duty after recovering from failure.</a:t>
            </a:r>
          </a:p>
          <a:p>
            <a:pPr>
              <a:buFont typeface="Arial" pitchFamily="34" charset="0"/>
              <a:buChar char="•"/>
            </a:pPr>
            <a:r>
              <a:t>Load-balancing option: Use explicit failover order. Always use the vmnic uplink at the top of the active adapter list.</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5 - 30</a:t>
            </a:r>
            <a:endParaRPr lang="en-US"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Physical Network Considerations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Your virtual networking environment relies on the physical network infrastructure. As a vSphere administrator, you should discuss your vSphere networking needs with your network administration team.</a:t>
            </a:r>
          </a:p>
          <a:p>
            <a:pPr marL="0" lvl="0" indent="0">
              <a:spcBef>
                <a:spcPts val="0"/>
              </a:spcBef>
              <a:spcAft>
                <a:spcPts val="0"/>
              </a:spcAft>
              <a:buNone/>
            </a:pPr>
            <a:r>
              <a:rPr lang="en-US" sz="2000" dirty="0">
                <a:solidFill>
                  <a:schemeClr val="tx2"/>
                </a:solidFill>
                <a:cs typeface="Calibri" pitchFamily="34" charset="0"/>
              </a:rPr>
              <a:t>The following issues are topics for discussion:</a:t>
            </a:r>
          </a:p>
          <a:p>
            <a:pPr>
              <a:buFont typeface="Arial" pitchFamily="34" charset="0"/>
              <a:buChar char="•"/>
            </a:pPr>
            <a:r>
              <a:t>Number of physical switches</a:t>
            </a:r>
          </a:p>
          <a:p>
            <a:pPr>
              <a:buFont typeface="Arial" pitchFamily="34" charset="0"/>
              <a:buChar char="•"/>
            </a:pPr>
            <a:r>
              <a:t>Network bandwidth required</a:t>
            </a:r>
          </a:p>
          <a:p>
            <a:pPr>
              <a:buFont typeface="Arial" pitchFamily="34" charset="0"/>
              <a:buChar char="•"/>
            </a:pPr>
            <a:r>
              <a:t>Physical switch configuration support for 802.3ad, for NIC teaming</a:t>
            </a:r>
          </a:p>
          <a:p>
            <a:pPr>
              <a:buFont typeface="Arial" pitchFamily="34" charset="0"/>
              <a:buChar char="•"/>
            </a:pPr>
            <a:r>
              <a:t>Physical switch configuration support for 802.1Q, for VLAN tagging</a:t>
            </a:r>
          </a:p>
          <a:p>
            <a:pPr>
              <a:buFont typeface="Arial" pitchFamily="34" charset="0"/>
              <a:buChar char="•"/>
            </a:pPr>
            <a:r>
              <a:t>Physical switch configuration support for Link Aggregation Control Protocol (LACP)</a:t>
            </a:r>
          </a:p>
          <a:p>
            <a:pPr>
              <a:buFont typeface="Arial" pitchFamily="34" charset="0"/>
              <a:buChar char="•"/>
            </a:pPr>
            <a:r>
              <a:t>Network port security</a:t>
            </a:r>
          </a:p>
          <a:p>
            <a:pPr>
              <a:buFont typeface="Arial" pitchFamily="34" charset="0"/>
              <a:buChar char="•"/>
            </a:pPr>
            <a:r>
              <a:t>Link Layer Discovery Protocol (LLDP) and Cisco Discovery Protocol (CDP) and their operation modes, such as listen, broadcast, listen and broadcast, and disabled</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5 - 31</a:t>
            </a:r>
            <a:endParaRPr 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Explain how to set the security policies for a standard switch port group</a:t>
            </a:r>
          </a:p>
          <a:p>
            <a:pPr>
              <a:buFont typeface="Arial" pitchFamily="34" charset="0"/>
              <a:buChar char="•"/>
            </a:pPr>
            <a:r>
              <a:t>Explain how to set the traffic shaping policies for a standard switch port group</a:t>
            </a:r>
          </a:p>
          <a:p>
            <a:pPr>
              <a:buFont typeface="Arial" pitchFamily="34" charset="0"/>
              <a:buChar char="•"/>
            </a:pPr>
            <a:r>
              <a:t>Explain how to set the NIC teaming and failover policies for a standard switch port group</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5 - 32</a:t>
            </a:r>
            <a:endParaRPr lang="en-US"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Networking Requirements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As a Virtual Beans administrator, you have a few decisions to make about your network infrastructure.</a:t>
            </a:r>
          </a:p>
          <a:p>
            <a:pPr marL="0" lvl="0" indent="0">
              <a:spcBef>
                <a:spcPts val="0"/>
              </a:spcBef>
              <a:spcAft>
                <a:spcPts val="0"/>
              </a:spcAft>
              <a:buNone/>
            </a:pPr>
            <a:r>
              <a:rPr lang="en-US" sz="2000" dirty="0">
                <a:solidFill>
                  <a:schemeClr val="tx2"/>
                </a:solidFill>
                <a:cs typeface="Calibri" pitchFamily="34" charset="0"/>
              </a:rPr>
              <a:t>As you plan your network, you consider these key takeaways about vSphere networking:</a:t>
            </a:r>
          </a:p>
          <a:p>
            <a:pPr>
              <a:buFont typeface="Arial" pitchFamily="34" charset="0"/>
              <a:buChar char="•"/>
            </a:pPr>
            <a:r>
              <a:t>You must create port groups for the VLANs that you want to use in your vSphere environment.</a:t>
            </a:r>
          </a:p>
          <a:p>
            <a:pPr>
              <a:buFont typeface="Arial" pitchFamily="34" charset="0"/>
              <a:buChar char="•"/>
            </a:pPr>
            <a:r>
              <a:t>You can use NIC teaming in the virtual switch to avoid a single point of failure.</a:t>
            </a:r>
          </a:p>
          <a:p>
            <a:pPr>
              <a:buFont typeface="Arial" pitchFamily="34" charset="0"/>
              <a:buChar char="•"/>
            </a:pPr>
            <a:r>
              <a:t>You can separate infrastructure service traffic from your application traffic by putting each traffic type on its own VLAN.</a:t>
            </a:r>
          </a:p>
          <a:p>
            <a:pPr lvl="0">
              <a:buFont typeface="Arial" pitchFamily="34" charset="0"/>
              <a:buChar char=" "/>
            </a:pPr>
            <a:r>
              <a:t>Segmenting traffic can improve performance and enhance security by limiting network access to a specific traffic type.</a:t>
            </a:r>
          </a:p>
          <a:p>
            <a:pPr>
              <a:buFont typeface="Arial" pitchFamily="34" charset="0"/>
              <a:buChar char="•"/>
            </a:pPr>
            <a:r>
              <a:t>You should research the benefits of using distributed switches in your environment. Distributed switches have additional features over standard switches.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5 - 33</a:t>
            </a:r>
            <a:endParaRPr lang="en-US" dirty="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Key Points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Arial" pitchFamily="34" charset="0"/>
              <a:buChar char="•"/>
            </a:pPr>
            <a:r>
              <a:t>Virtual switches can have the following connection types: VM port group, VMkernel port, and physical uplinks.</a:t>
            </a:r>
          </a:p>
          <a:p>
            <a:pPr>
              <a:buFont typeface="Arial" pitchFamily="34" charset="0"/>
              <a:buChar char="•"/>
            </a:pPr>
            <a:r>
              <a:t>A standard switch is a virtual switch configuration for a single host.</a:t>
            </a:r>
          </a:p>
          <a:p>
            <a:pPr>
              <a:buFont typeface="Arial" pitchFamily="34" charset="0"/>
              <a:buChar char="•"/>
            </a:pPr>
            <a:r>
              <a:t>Network policies set at the standard switch level can be overridden at the port group level.</a:t>
            </a:r>
          </a:p>
          <a:p>
            <a:pPr>
              <a:buFont typeface="Arial" pitchFamily="34" charset="0"/>
              <a:buChar char="•"/>
            </a:pPr>
            <a:r>
              <a:t>A distributed switch provides centralized management and monitoring for the networking configuration of all ESXi hosts that are associated with the switch.</a:t>
            </a:r>
          </a:p>
          <a:p>
            <a:pPr marL="0" indent="0">
              <a:buNone/>
            </a:pPr>
            <a:r>
              <a:t>Questions?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5 - 34</a:t>
            </a:r>
            <a:endParaRPr 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Networking Requirements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Virtual Beans has the following requirements for its network infrastructure:</a:t>
            </a:r>
          </a:p>
          <a:p>
            <a:pPr>
              <a:buFont typeface="Arial" pitchFamily="34" charset="0"/>
              <a:buChar char="•"/>
            </a:pPr>
            <a:r>
              <a:t>Use the existing VLAN infrastructure and create VLANs as needed for the vSphere environment.</a:t>
            </a:r>
          </a:p>
          <a:p>
            <a:pPr>
              <a:buFont typeface="Arial" pitchFamily="34" charset="0"/>
              <a:buChar char="•"/>
            </a:pPr>
            <a:r>
              <a:t>Use the available bandwidth efficiently:</a:t>
            </a:r>
          </a:p>
          <a:p>
            <a:pPr lvl="1">
              <a:buFont typeface="Calibri" pitchFamily="34" charset="0"/>
              <a:buChar char="–"/>
            </a:pPr>
            <a:r>
              <a:t>Infrastructure services must get enough bandwidth.</a:t>
            </a:r>
          </a:p>
          <a:p>
            <a:pPr lvl="1">
              <a:buFont typeface="Calibri" pitchFamily="34" charset="0"/>
              <a:buChar char="–"/>
            </a:pPr>
            <a:r>
              <a:t>Infrastructure traffic should not interfere with the performance of business-critical and nonbusiness-critical application traffic.</a:t>
            </a:r>
          </a:p>
          <a:p>
            <a:pPr>
              <a:buFont typeface="Arial" pitchFamily="34" charset="0"/>
              <a:buChar char="•"/>
            </a:pPr>
            <a:r>
              <a:t>Avoid single points of failure.</a:t>
            </a:r>
          </a:p>
          <a:p>
            <a:pPr marL="0" indent="0">
              <a:buNone/>
            </a:pPr>
            <a:r>
              <a:t>As the Virtual Beans administrator, you must configure vSphere networking to meet these requirements.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5 - 4</a:t>
            </a:r>
            <a:endParaRPr lang="en-US"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1: Introduction to vSphere Standard Switches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0806"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virtual switch connection types</a:t>
            </a:r>
          </a:p>
          <a:p>
            <a:pPr>
              <a:buFont typeface="Arial" pitchFamily="34" charset="0"/>
              <a:buChar char="•"/>
            </a:pPr>
            <a:r>
              <a:t>Configure and view standard switch configurations</a:t>
            </a:r>
          </a:p>
          <a:p>
            <a:pPr>
              <a:buFont typeface="Arial" pitchFamily="34" charset="0"/>
              <a:buChar char="•"/>
            </a:pPr>
            <a:r>
              <a:t>Distinguish between the features of standard and distributed switches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5 - 6</a:t>
            </a:r>
            <a:endParaRPr lang="en-US"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About Virtual Switches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Virtual switches connect VMs to the physical network.</a:t>
            </a:r>
          </a:p>
          <a:p>
            <a:pPr marL="0" indent="0">
              <a:buNone/>
            </a:pPr>
            <a:r>
              <a:t>They provide connectivity between VMs on the same ESXi host or on different ESXi hosts.</a:t>
            </a:r>
          </a:p>
          <a:p>
            <a:pPr marL="0" indent="0">
              <a:buNone/>
            </a:pPr>
            <a:r>
              <a:t>They also support VMkernel services, such as vSphere vMotion migration, iSCSI, NFS, and access to the management network.</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5 - 7</a:t>
            </a:r>
            <a:endParaRPr 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000|323"/>
          <p:cNvPicPr>
            <a:picLocks noGrp="1" noChangeAspect="1"/>
          </p:cNvPicPr>
          <p:nvPr>
            <p:ph sz="half" idx="12"/>
          </p:nvPr>
        </p:nvPicPr>
        <p:blipFill>
          <a:blip r:embed="rId4"/>
          <a:stretch>
            <a:fillRect/>
          </a:stretch>
        </p:blipFill>
        <p:spPr>
          <a:xfrm>
            <a:off x="1645187" y="3517557"/>
            <a:ext cx="8901625" cy="2864193"/>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lvl="0" indent="0">
              <a:spcBef>
                <a:spcPts val="0"/>
              </a:spcBef>
              <a:spcAft>
                <a:spcPts val="0"/>
              </a:spcAft>
              <a:buNone/>
            </a:pPr>
            <a:r>
              <a:rPr lang="en-US" sz="2000" dirty="0">
                <a:solidFill>
                  <a:schemeClr val="tx2"/>
                </a:solidFill>
                <a:cs typeface="Calibri" pitchFamily="34" charset="0"/>
              </a:rPr>
              <a:t>A virtual switch has specific connection types:</a:t>
            </a:r>
          </a:p>
          <a:p>
            <a:pPr>
              <a:buFont typeface="Arial" pitchFamily="34" charset="0"/>
              <a:buChar char="•"/>
            </a:pPr>
            <a:r>
              <a:t>VM port groups</a:t>
            </a:r>
          </a:p>
          <a:p>
            <a:pPr>
              <a:buFont typeface="Arial" pitchFamily="34" charset="0"/>
              <a:buChar char="•"/>
            </a:pPr>
            <a:r>
              <a:t>VMkernel port: For IP storage, vSphere vMotion migration, vSphere Fault Tolerance, vSAN, vSphere Replication, and the ESXi management network</a:t>
            </a:r>
          </a:p>
          <a:p>
            <a:pPr>
              <a:buFont typeface="Arial" pitchFamily="34" charset="0"/>
              <a:buChar char="•"/>
            </a:pPr>
            <a:r>
              <a:t>Uplink ports</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Types of Virtual Switch Connections</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5 - 8</a:t>
            </a:r>
            <a:endParaRPr 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00|573"/>
          <p:cNvPicPr>
            <a:picLocks noGrp="1" noChangeAspect="1"/>
          </p:cNvPicPr>
          <p:nvPr>
            <p:ph sz="half" idx="12"/>
          </p:nvPr>
        </p:nvPicPr>
        <p:blipFill>
          <a:blip r:embed="rId4"/>
          <a:stretch>
            <a:fillRect/>
          </a:stretch>
        </p:blipFill>
        <p:spPr>
          <a:xfrm>
            <a:off x="2056351" y="1583697"/>
            <a:ext cx="8079298" cy="4628191"/>
          </a:xfrm>
          <a:prstGeom prst="rect">
            <a:avLst/>
          </a:prstGeom>
        </p:spPr>
      </p:pic>
      <p:sp>
        <p:nvSpPr>
          <p:cNvPr id="2" name="Title 1"/>
          <p:cNvSpPr>
            <a:spLocks noGrp="1"/>
          </p:cNvSpPr>
          <p:nvPr>
            <p:ph type="title"/>
          </p:nvPr>
        </p:nvSpPr>
        <p:spPr>
          <a:xfrm>
            <a:off x="609600" y="330200"/>
            <a:ext cx="10972800" cy="355600"/>
          </a:xfrm>
        </p:spPr>
        <p:txBody>
          <a:bodyPr/>
          <a:lstStyle/>
          <a:p>
            <a:r>
              <a:t>Virtual Switch Connection Examples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More than one network can coexist on the same virtual switch or on separate virtual switches.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5 - 9</a:t>
            </a:r>
            <a:endParaRPr lang="en-US"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SLIDE_COUNT" val="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5033</Words>
  <Application>Microsoft Office PowerPoint</Application>
  <PresentationFormat>Widescreen</PresentationFormat>
  <Paragraphs>350</Paragraphs>
  <Slides>34</Slides>
  <Notes>33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Times New Roman</vt:lpstr>
      <vt:lpstr>Calibri</vt:lpstr>
      <vt:lpstr>CORP_TEMPLATE_ILT</vt:lpstr>
      <vt:lpstr>Module 5: Configuring and Managing Virtual Networks</vt:lpstr>
      <vt:lpstr>Importance</vt:lpstr>
      <vt:lpstr>Module Lessons</vt:lpstr>
      <vt:lpstr>Virtual Beans: Networking Requirements</vt:lpstr>
      <vt:lpstr>Lesson 1: Introduction to vSphere Standard Switches</vt:lpstr>
      <vt:lpstr>Learner Objectives</vt:lpstr>
      <vt:lpstr>About Virtual Switches</vt:lpstr>
      <vt:lpstr>Types of Virtual Switch Connections</vt:lpstr>
      <vt:lpstr>Virtual Switch Connection Examples</vt:lpstr>
      <vt:lpstr>About VLANs</vt:lpstr>
      <vt:lpstr>Types of Virtual Switches</vt:lpstr>
      <vt:lpstr>Adding ESXi Networking</vt:lpstr>
      <vt:lpstr>Viewing the Configuration of Standard Switches</vt:lpstr>
      <vt:lpstr>Network Adapter Properties</vt:lpstr>
      <vt:lpstr>Distributed Switch Architecture</vt:lpstr>
      <vt:lpstr>Standard and Distributed Switches: Shared Features</vt:lpstr>
      <vt:lpstr>Additional Features of Distributed Switches</vt:lpstr>
      <vt:lpstr>Lab 11: Using Standard Switches</vt:lpstr>
      <vt:lpstr>Review of Learner Objectives</vt:lpstr>
      <vt:lpstr>Lesson 2: Configuring Standard Switch Policies</vt:lpstr>
      <vt:lpstr>Learner Objectives</vt:lpstr>
      <vt:lpstr>Network Switch and Port Policies</vt:lpstr>
      <vt:lpstr>Configuring Security Policies</vt:lpstr>
      <vt:lpstr>Traffic-Shaping Policies</vt:lpstr>
      <vt:lpstr>Configuring Traffic Shaping</vt:lpstr>
      <vt:lpstr>NIC Teaming and Failover Policies</vt:lpstr>
      <vt:lpstr>Load-Balancing Method: Originating Virtual Port ID</vt:lpstr>
      <vt:lpstr>Load-Balancing Method: Source MAC Hash</vt:lpstr>
      <vt:lpstr>Load-Balancing Method: Source and Destination IP Hash</vt:lpstr>
      <vt:lpstr>Detecting and Handling Network Failure</vt:lpstr>
      <vt:lpstr>Physical Network Considerations</vt:lpstr>
      <vt:lpstr>Review of Learner Objectives</vt:lpstr>
      <vt:lpstr>Virtual Beans: Networking Requirements</vt:lpstr>
      <vt:lpstr>Key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2014-01-24T17:41:39Z</dcterms:created>
  <dcterms:modified xsi:type="dcterms:W3CDTF">2020-04-16T17:57:02Z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2020-04-13T20:37:47Z</vt:filetime>
  </property>
  <property fmtid="{D5CDD505-2E9C-101B-9397-08002B2CF9AE}" pid="6" name="PowerPoint Output Version">
    <vt:lpwstr>2020.3 Build 20200317.0544</vt:lpwstr>
  </property>
</Properties>
</file>